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7" r:id="rId4"/>
    <p:sldMasterId id="2147483678" r:id="rId5"/>
    <p:sldMasterId id="2147483679" r:id="rId6"/>
    <p:sldMasterId id="214748368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456">
          <p15:clr>
            <a:srgbClr val="A4A3A4"/>
          </p15:clr>
        </p15:guide>
        <p15:guide id="4" pos="215">
          <p15:clr>
            <a:srgbClr val="A4A3A4"/>
          </p15:clr>
        </p15:guide>
        <p15:guide id="5" orient="horz" pos="222">
          <p15:clr>
            <a:srgbClr val="A4A3A4"/>
          </p15:clr>
        </p15:guide>
        <p15:guide id="6" orient="horz" pos="40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456"/>
        <p:guide pos="215"/>
        <p:guide pos="222" orient="horz"/>
        <p:guide pos="409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42" Type="http://schemas.openxmlformats.org/officeDocument/2006/relationships/slide" Target="slides/slide34.xml"/><Relationship Id="rId86" Type="http://schemas.openxmlformats.org/officeDocument/2006/relationships/slide" Target="slides/slide78.xml"/><Relationship Id="rId41" Type="http://schemas.openxmlformats.org/officeDocument/2006/relationships/slide" Target="slides/slide33.xml"/><Relationship Id="rId85" Type="http://schemas.openxmlformats.org/officeDocument/2006/relationships/slide" Target="slides/slide77.xml"/><Relationship Id="rId44" Type="http://schemas.openxmlformats.org/officeDocument/2006/relationships/slide" Target="slides/slide36.xml"/><Relationship Id="rId88" Type="http://schemas.openxmlformats.org/officeDocument/2006/relationships/slide" Target="slides/slide80.xml"/><Relationship Id="rId43" Type="http://schemas.openxmlformats.org/officeDocument/2006/relationships/slide" Target="slides/slide35.xml"/><Relationship Id="rId87" Type="http://schemas.openxmlformats.org/officeDocument/2006/relationships/slide" Target="slides/slide7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1VwZD1k2tvsLhq_W-HwHdbwg-13xj8eAlnZSRQMECNQ4/edit" TargetMode="External"/><Relationship Id="rId3" Type="http://schemas.openxmlformats.org/officeDocument/2006/relationships/hyperlink" Target="https://docs.google.com/spreadsheets/d/1-Vwlsdikors3ZyKQZs_uADMFgakpRv3_2ANUj_-tEjo/edit#gid=0" TargetMode="External"/><Relationship Id="rId4" Type="http://schemas.openxmlformats.org/officeDocument/2006/relationships/hyperlink" Target="https://docs.google.com/spreadsheets/d/13YFsyKP2elw-cDZvIrn5XnXtcjDFMY_jyMATm2n2En0/edit?usp=drive_web&amp;ouid=10191890822583315044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03afc3b3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03afc3b3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5f03afc3b3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f03afc3b3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f03afc3b3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f03afc3b3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f03afc3b3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f03afc3b3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5f03afc3b3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f03afc3b3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f03afc3b3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f03afc3b3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f03afc3b3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f03afc3b3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5f03afc3b3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f03afc3b3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f03afc3b3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5f03afc3b3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f03afc3b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f03afc3b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f03afc3b3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efa052746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efa052746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5efa052746_0_4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efa052746_0_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efa052746_0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5efa052746_0_4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efa052746_0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efa052746_0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5efa052746_0_5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fa05274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efa05274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efa052746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efa052746_0_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efa052746_0_5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5efa052746_0_5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efa052746_0_5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efa052746_0_5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5efa052746_0_5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efa052746_0_6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efa052746_0_6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5efa052746_0_6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efa052746_0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efa052746_0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5efa052746_0_5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efa052746_0_6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efa052746_0_6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5efa052746_0_6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f03afc3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5f03afc3b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f03afc3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5f03afc3b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f03afc3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5f03afc3b3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f03afc3b3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f03afc3b3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5f03afc3b3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f03afc3b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5f03afc3b3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f03afc3b3_0_1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f03afc3b3_0_1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5f03afc3b3_0_1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f03afc3b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5f03afc3b3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f03afc3b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5f03afc3b3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efa052746_0_7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efa052746_0_7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5efa052746_0_7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f03afc3b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5f03afc3b3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f03afc3b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5f03afc3b3_0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f03afc3b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5f03afc3b3_0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efa052746_0_5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efa052746_0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5efa052746_0_5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efa052746_0_5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efa052746_0_5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5efa052746_0_5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efa052746_0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efa052746_0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5efa052746_0_6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efa052746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efa052746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5efa052746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f03afc3b3_0_1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f03afc3b3_0_1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f03afc3b3_0_1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efa05274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5efa052746_0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efa052746_0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5efa05274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Self learning machines.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is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Between the lines + Flat→ Class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Outside + Tall → Class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know yet what are the names of the classes or what they represent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Therefore, good features could be the road curves + flat and tall bounding boxes in the specified areas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5efa052746_0_3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efa05274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5efa052746_0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f03afc3b3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5f03afc3b3_0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f03afc3b3_0_6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f03afc3b3_0_6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5f03afc3b3_0_6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f03afc3b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5f03afc3b3_0_5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f03afc3b3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5f03afc3b3_0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f03afc3b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5f03afc3b3_0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f03afc3b3_0_6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5f03afc3b3_0_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5f03afc3b3_0_6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e60869ed6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e60869ed6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5e60869ed6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efa05274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efa05274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5efa05274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5e60869ed6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5e60869ed6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5e60869ed6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efa052746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5efa052746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5efa052746_0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efa052746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efa052746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5efa052746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f03afc3b3_0_7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5f03afc3b3_0_7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5f03afc3b3_0_7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f03afc3b3_0_7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5f03afc3b3_0_7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5f03afc3b3_0_7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f03afc3b3_0_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5f03afc3b3_0_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https://www.topbots.com/wp-content/uploads/2017/09/agi_out_of_reach_1600px_web-1280x640.jpg</a:t>
            </a:r>
            <a:endParaRPr/>
          </a:p>
        </p:txBody>
      </p:sp>
      <p:sp>
        <p:nvSpPr>
          <p:cNvPr id="865" name="Google Shape;865;g5f03afc3b3_0_7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f03afc3b3_0_7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f03afc3b3_0_7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5f03afc3b3_0_7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f03afc3b3_0_7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f03afc3b3_0_7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5f03afc3b3_0_7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5f03afc3b3_0_8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5f03afc3b3_0_8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5f03afc3b3_0_8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f03afc3b3_0_8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f03afc3b3_0_8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5f03afc3b3_0_8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efa052746_0_123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5efa05274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almost all AI fields, human level intelligence is almost achieved: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level control Atari and 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Recognition AlexNet and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dialogue: Siri</a:t>
            </a:r>
            <a:endParaRPr/>
          </a:p>
        </p:txBody>
      </p:sp>
      <p:sp>
        <p:nvSpPr>
          <p:cNvPr id="316" name="Google Shape;316;g5efa052746_0_1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f03afc3b3_0_8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5f03afc3b3_0_8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5f03afc3b3_0_8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f03afc3b3_0_8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5f03afc3b3_0_8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5f03afc3b3_0_8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5f03afc3b3_0_8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5f03afc3b3_0_8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Integrate AI teams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Set data collection requirements and quality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How many classes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Balance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Conditions,...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Quick feedback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Deploy early (Tesla model)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Noto Sans Symbols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Do not wait years to collect all the data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Noto Sans Symbols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Quick feedback</a:t>
            </a:r>
            <a:endParaRPr/>
          </a:p>
        </p:txBody>
      </p:sp>
      <p:sp>
        <p:nvSpPr>
          <p:cNvPr id="931" name="Google Shape;931;g5f03afc3b3_0_8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f03afc3b3_0_8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f03afc3b3_0_8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5f03afc3b3_0_8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f03afc3b3_0_8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f03afc3b3_0_8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5f03afc3b3_0_8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5f03afc3b3_0_8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5f03afc3b3_0_8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Integrate AI teams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Set data collection requirements and quality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How many classes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Balance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Conditions,...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Quick feedback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Deploy early (Tesla model)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Noto Sans Symbols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Do not wait years to collect all the data</a:t>
            </a:r>
            <a:endParaRPr sz="3200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Noto Sans Symbols"/>
              <a:buChar char="-"/>
            </a:pPr>
            <a:r>
              <a:rPr lang="en-US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Quick feedback</a:t>
            </a:r>
            <a:endParaRPr/>
          </a:p>
        </p:txBody>
      </p:sp>
      <p:sp>
        <p:nvSpPr>
          <p:cNvPr id="954" name="Google Shape;954;g5f03afc3b3_0_8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f03afc3b3_0_8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f03afc3b3_0_8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5f03afc3b3_0_8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f03afc3b3_0_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f03afc3b3_0_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5f03afc3b3_0_8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5f03afc3b3_0_8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5f03afc3b3_0_8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5f03afc3b3_0_8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f03afc3b3_0_9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f03afc3b3_0_9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5f03afc3b3_0_9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efa052746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efa052746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efa052746_0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f03afc3b3_0_9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f03afc3b3_0_9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5f03afc3b3_0_9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5f03afc3b3_0_9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5f03afc3b3_0_9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5f03afc3b3_0_9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5f03afc3b3_0_9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5f03afc3b3_0_9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5f03afc3b3_0_9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f03afc3b3_0_9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f03afc3b3_0_9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5f03afc3b3_0_9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f03afc3b3_0_9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f03afc3b3_0_9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5f03afc3b3_0_9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f03afc3b3_0_9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f03afc3b3_0_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5f03afc3b3_0_9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f03afc3b3_0_9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f03afc3b3_0_9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5f03afc3b3_0_9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f03afc3b3_0_9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f03afc3b3_0_9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5f03afc3b3_0_9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f03afc3b3_0_9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f03afc3b3_0_9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5f03afc3b3_0_9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f03afc3b3_0_10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f03afc3b3_0_10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5f03afc3b3_0_10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efa052746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efa052746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5efa052746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f03afc3b3_0_10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f03afc3b3_0_10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5f03afc3b3_0_10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5f03afc3b3_0_10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5f03afc3b3_0_10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f03afc3b3_0_10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5f03afc3b3_0_10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f03afc3b3_0_10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g5f03afc3b3_0_10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f03afc3b3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f03afc3b3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https://docs.google.com/forms/d/1VwZD1k2tvsLhq_W-HwHdbwg-13xj8eAlnZSRQMECNQ4/edit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https://docs.google.com/spreadsheets/d/1-Vwlsdikors3ZyKQZs_uADMFgakpRv3_2ANUj_-tEjo/edit#gid=0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https://docs.google.com/spreadsheets/d/13YFsyKP2elw-cDZvIrn5XnXtcjDFMY_jyMATm2n2En0/edit?usp=drive_web&amp;ouid=101918908225833150446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5f03afc3b3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with no picture">
  <p:cSld name="Cover with no pictur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 txBox="1"/>
          <p:nvPr>
            <p:ph type="ctrTitle"/>
          </p:nvPr>
        </p:nvSpPr>
        <p:spPr>
          <a:xfrm>
            <a:off x="360000" y="4486710"/>
            <a:ext cx="4741683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360000" y="4165410"/>
            <a:ext cx="71172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rgbClr val="892A8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892A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0" type="dt"/>
          </p:nvPr>
        </p:nvSpPr>
        <p:spPr>
          <a:xfrm>
            <a:off x="972000" y="6516000"/>
            <a:ext cx="243656" cy="174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">
  <p:cSld name="end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0" y="476672"/>
            <a:ext cx="2424600" cy="6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VB_Valeo_Automotive_10CM-EN" id="135" name="Google Shape;135;p12"/>
          <p:cNvPicPr preferRelativeResize="0"/>
          <p:nvPr/>
        </p:nvPicPr>
        <p:blipFill rotWithShape="1">
          <a:blip r:embed="rId2">
            <a:alphaModFix/>
          </a:blip>
          <a:srcRect b="0" l="0" r="0" t="65000"/>
          <a:stretch/>
        </p:blipFill>
        <p:spPr>
          <a:xfrm>
            <a:off x="3792343" y="3789040"/>
            <a:ext cx="4643815" cy="8917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/>
          <p:nvPr/>
        </p:nvSpPr>
        <p:spPr>
          <a:xfrm>
            <a:off x="11135247" y="6021288"/>
            <a:ext cx="1056600" cy="8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"/>
          <p:cNvSpPr/>
          <p:nvPr/>
        </p:nvSpPr>
        <p:spPr>
          <a:xfrm>
            <a:off x="9479495" y="6506344"/>
            <a:ext cx="1056600" cy="3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_group_vert2.png" id="138" name="Google Shape;1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087" y="4523327"/>
            <a:ext cx="11974976" cy="70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/>
          <p:nvPr/>
        </p:nvSpPr>
        <p:spPr>
          <a:xfrm>
            <a:off x="1776644" y="6165304"/>
            <a:ext cx="10415400" cy="6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2"/>
          <p:cNvGrpSpPr/>
          <p:nvPr/>
        </p:nvGrpSpPr>
        <p:grpSpPr>
          <a:xfrm>
            <a:off x="4893944" y="2667056"/>
            <a:ext cx="2421302" cy="1046766"/>
            <a:chOff x="1898" y="4606"/>
            <a:chExt cx="1134" cy="491"/>
          </a:xfrm>
        </p:grpSpPr>
        <p:sp>
          <p:nvSpPr>
            <p:cNvPr id="141" name="Google Shape;141;p12"/>
            <p:cNvSpPr/>
            <p:nvPr/>
          </p:nvSpPr>
          <p:spPr>
            <a:xfrm>
              <a:off x="1898" y="4906"/>
              <a:ext cx="1103" cy="191"/>
            </a:xfrm>
            <a:custGeom>
              <a:rect b="b" l="l" r="r" t="t"/>
              <a:pathLst>
                <a:path extrusionOk="0" h="81" w="467">
                  <a:moveTo>
                    <a:pt x="467" y="26"/>
                  </a:moveTo>
                  <a:cubicBezTo>
                    <a:pt x="427" y="23"/>
                    <a:pt x="377" y="20"/>
                    <a:pt x="323" y="20"/>
                  </a:cubicBezTo>
                  <a:cubicBezTo>
                    <a:pt x="239" y="20"/>
                    <a:pt x="145" y="26"/>
                    <a:pt x="59" y="44"/>
                  </a:cubicBezTo>
                  <a:cubicBezTo>
                    <a:pt x="44" y="25"/>
                    <a:pt x="27" y="1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26"/>
                    <a:pt x="39" y="49"/>
                    <a:pt x="49" y="81"/>
                  </a:cubicBezTo>
                  <a:cubicBezTo>
                    <a:pt x="170" y="36"/>
                    <a:pt x="321" y="27"/>
                    <a:pt x="436" y="27"/>
                  </a:cubicBezTo>
                  <a:cubicBezTo>
                    <a:pt x="447" y="27"/>
                    <a:pt x="457" y="28"/>
                    <a:pt x="467" y="28"/>
                  </a:cubicBezTo>
                  <a:cubicBezTo>
                    <a:pt x="467" y="26"/>
                    <a:pt x="467" y="26"/>
                    <a:pt x="467" y="26"/>
                  </a:cubicBezTo>
                </a:path>
              </a:pathLst>
            </a:custGeom>
            <a:solidFill>
              <a:srgbClr val="4A78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990" y="4606"/>
              <a:ext cx="1042" cy="321"/>
            </a:xfrm>
            <a:custGeom>
              <a:rect b="b" l="l" r="r" t="t"/>
              <a:pathLst>
                <a:path extrusionOk="0" h="136" w="441">
                  <a:moveTo>
                    <a:pt x="303" y="71"/>
                  </a:moveTo>
                  <a:cubicBezTo>
                    <a:pt x="304" y="68"/>
                    <a:pt x="304" y="65"/>
                    <a:pt x="304" y="61"/>
                  </a:cubicBezTo>
                  <a:cubicBezTo>
                    <a:pt x="304" y="54"/>
                    <a:pt x="300" y="52"/>
                    <a:pt x="295" y="52"/>
                  </a:cubicBezTo>
                  <a:cubicBezTo>
                    <a:pt x="287" y="52"/>
                    <a:pt x="283" y="56"/>
                    <a:pt x="282" y="71"/>
                  </a:cubicBezTo>
                  <a:cubicBezTo>
                    <a:pt x="303" y="71"/>
                    <a:pt x="303" y="71"/>
                    <a:pt x="303" y="71"/>
                  </a:cubicBezTo>
                  <a:moveTo>
                    <a:pt x="151" y="106"/>
                  </a:moveTo>
                  <a:cubicBezTo>
                    <a:pt x="148" y="108"/>
                    <a:pt x="145" y="110"/>
                    <a:pt x="141" y="110"/>
                  </a:cubicBezTo>
                  <a:cubicBezTo>
                    <a:pt x="134" y="110"/>
                    <a:pt x="133" y="104"/>
                    <a:pt x="133" y="96"/>
                  </a:cubicBezTo>
                  <a:cubicBezTo>
                    <a:pt x="133" y="87"/>
                    <a:pt x="135" y="72"/>
                    <a:pt x="137" y="66"/>
                  </a:cubicBezTo>
                  <a:cubicBezTo>
                    <a:pt x="141" y="56"/>
                    <a:pt x="147" y="54"/>
                    <a:pt x="155" y="54"/>
                  </a:cubicBezTo>
                  <a:cubicBezTo>
                    <a:pt x="156" y="54"/>
                    <a:pt x="156" y="54"/>
                    <a:pt x="157" y="54"/>
                  </a:cubicBezTo>
                  <a:lnTo>
                    <a:pt x="151" y="106"/>
                  </a:lnTo>
                  <a:close/>
                  <a:moveTo>
                    <a:pt x="403" y="85"/>
                  </a:moveTo>
                  <a:cubicBezTo>
                    <a:pt x="400" y="110"/>
                    <a:pt x="396" y="115"/>
                    <a:pt x="389" y="115"/>
                  </a:cubicBezTo>
                  <a:cubicBezTo>
                    <a:pt x="382" y="115"/>
                    <a:pt x="380" y="110"/>
                    <a:pt x="380" y="100"/>
                  </a:cubicBezTo>
                  <a:cubicBezTo>
                    <a:pt x="380" y="95"/>
                    <a:pt x="380" y="89"/>
                    <a:pt x="381" y="82"/>
                  </a:cubicBezTo>
                  <a:cubicBezTo>
                    <a:pt x="384" y="57"/>
                    <a:pt x="387" y="52"/>
                    <a:pt x="395" y="52"/>
                  </a:cubicBezTo>
                  <a:cubicBezTo>
                    <a:pt x="401" y="52"/>
                    <a:pt x="404" y="57"/>
                    <a:pt x="404" y="67"/>
                  </a:cubicBezTo>
                  <a:cubicBezTo>
                    <a:pt x="404" y="72"/>
                    <a:pt x="403" y="78"/>
                    <a:pt x="403" y="85"/>
                  </a:cubicBezTo>
                  <a:close/>
                  <a:moveTo>
                    <a:pt x="230" y="133"/>
                  </a:moveTo>
                  <a:cubicBezTo>
                    <a:pt x="194" y="133"/>
                    <a:pt x="194" y="133"/>
                    <a:pt x="194" y="133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230" y="133"/>
                  </a:lnTo>
                  <a:close/>
                  <a:moveTo>
                    <a:pt x="303" y="109"/>
                  </a:moveTo>
                  <a:cubicBezTo>
                    <a:pt x="311" y="109"/>
                    <a:pt x="320" y="108"/>
                    <a:pt x="328" y="106"/>
                  </a:cubicBezTo>
                  <a:cubicBezTo>
                    <a:pt x="324" y="130"/>
                    <a:pt x="324" y="130"/>
                    <a:pt x="324" y="130"/>
                  </a:cubicBezTo>
                  <a:cubicBezTo>
                    <a:pt x="315" y="132"/>
                    <a:pt x="302" y="133"/>
                    <a:pt x="290" y="133"/>
                  </a:cubicBezTo>
                  <a:cubicBezTo>
                    <a:pt x="254" y="133"/>
                    <a:pt x="244" y="118"/>
                    <a:pt x="244" y="97"/>
                  </a:cubicBezTo>
                  <a:cubicBezTo>
                    <a:pt x="244" y="44"/>
                    <a:pt x="267" y="32"/>
                    <a:pt x="298" y="32"/>
                  </a:cubicBezTo>
                  <a:cubicBezTo>
                    <a:pt x="323" y="32"/>
                    <a:pt x="338" y="43"/>
                    <a:pt x="338" y="66"/>
                  </a:cubicBezTo>
                  <a:cubicBezTo>
                    <a:pt x="338" y="76"/>
                    <a:pt x="336" y="85"/>
                    <a:pt x="335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103"/>
                    <a:pt x="284" y="109"/>
                    <a:pt x="303" y="109"/>
                  </a:cubicBezTo>
                  <a:close/>
                  <a:moveTo>
                    <a:pt x="161" y="32"/>
                  </a:moveTo>
                  <a:cubicBezTo>
                    <a:pt x="136" y="32"/>
                    <a:pt x="123" y="37"/>
                    <a:pt x="111" y="49"/>
                  </a:cubicBezTo>
                  <a:cubicBezTo>
                    <a:pt x="101" y="60"/>
                    <a:pt x="95" y="80"/>
                    <a:pt x="95" y="101"/>
                  </a:cubicBezTo>
                  <a:cubicBezTo>
                    <a:pt x="95" y="119"/>
                    <a:pt x="100" y="134"/>
                    <a:pt x="122" y="134"/>
                  </a:cubicBezTo>
                  <a:cubicBezTo>
                    <a:pt x="133" y="134"/>
                    <a:pt x="142" y="130"/>
                    <a:pt x="150" y="125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86" y="33"/>
                    <a:pt x="174" y="32"/>
                    <a:pt x="161" y="32"/>
                  </a:cubicBezTo>
                  <a:close/>
                  <a:moveTo>
                    <a:pt x="441" y="68"/>
                  </a:moveTo>
                  <a:cubicBezTo>
                    <a:pt x="441" y="42"/>
                    <a:pt x="425" y="32"/>
                    <a:pt x="397" y="32"/>
                  </a:cubicBezTo>
                  <a:cubicBezTo>
                    <a:pt x="363" y="32"/>
                    <a:pt x="342" y="47"/>
                    <a:pt x="342" y="99"/>
                  </a:cubicBezTo>
                  <a:cubicBezTo>
                    <a:pt x="342" y="125"/>
                    <a:pt x="359" y="136"/>
                    <a:pt x="387" y="136"/>
                  </a:cubicBezTo>
                  <a:cubicBezTo>
                    <a:pt x="421" y="136"/>
                    <a:pt x="441" y="121"/>
                    <a:pt x="441" y="68"/>
                  </a:cubicBezTo>
                  <a:close/>
                  <a:moveTo>
                    <a:pt x="83" y="0"/>
                  </a:moveTo>
                  <a:cubicBezTo>
                    <a:pt x="75" y="31"/>
                    <a:pt x="63" y="62"/>
                    <a:pt x="48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4" y="68"/>
                    <a:pt x="42" y="31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9"/>
                    <a:pt x="11" y="94"/>
                    <a:pt x="20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83" y="92"/>
                    <a:pt x="105" y="47"/>
                    <a:pt x="121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97D0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15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609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70" name="Google Shape;170;p17"/>
          <p:cNvSpPr txBox="1"/>
          <p:nvPr>
            <p:ph idx="2" type="body"/>
          </p:nvPr>
        </p:nvSpPr>
        <p:spPr>
          <a:xfrm>
            <a:off x="6197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71" name="Google Shape;171;p17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7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7" name="Google Shape;177;p18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8" name="Google Shape;178;p18"/>
          <p:cNvSpPr txBox="1"/>
          <p:nvPr>
            <p:ph idx="3" type="body"/>
          </p:nvPr>
        </p:nvSpPr>
        <p:spPr>
          <a:xfrm>
            <a:off x="6193367" y="1535113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9" name="Google Shape;179;p18"/>
          <p:cNvSpPr txBox="1"/>
          <p:nvPr>
            <p:ph idx="4" type="body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80" name="Google Shape;180;p18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9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0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609600" y="273050"/>
            <a:ext cx="4011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4766733" y="273050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5" name="Google Shape;195;p21"/>
          <p:cNvSpPr txBox="1"/>
          <p:nvPr>
            <p:ph idx="2" type="body"/>
          </p:nvPr>
        </p:nvSpPr>
        <p:spPr>
          <a:xfrm>
            <a:off x="609600" y="1435100"/>
            <a:ext cx="40113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6" name="Google Shape;196;p21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3" name="Google Shape;203;p22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>
            <p:ph type="title"/>
          </p:nvPr>
        </p:nvSpPr>
        <p:spPr>
          <a:xfrm>
            <a:off x="360000" y="456986"/>
            <a:ext cx="6543826" cy="682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3"/>
          <p:cNvSpPr txBox="1"/>
          <p:nvPr>
            <p:ph idx="1" type="body"/>
          </p:nvPr>
        </p:nvSpPr>
        <p:spPr>
          <a:xfrm>
            <a:off x="360000" y="1858409"/>
            <a:ext cx="11473200" cy="118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 rot="5400000">
            <a:off x="3832950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3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 rot="5400000">
            <a:off x="7285050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 rot="5400000">
            <a:off x="1697000" y="-812862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Arial"/>
              <a:buNone/>
              <a:defRPr b="0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►"/>
              <a:defRPr b="0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Font typeface="Arial"/>
              <a:buChar char="•"/>
              <a:defRPr b="0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b="0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60000" y="761684"/>
            <a:ext cx="6543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487488" y="1858409"/>
            <a:ext cx="79764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0040" lvl="0" marL="457200" rtl="0" algn="l"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►"/>
              <a:defRPr sz="1800">
                <a:solidFill>
                  <a:schemeClr val="accent2"/>
                </a:solidFill>
              </a:defRPr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SzPts val="1280"/>
              <a:buFont typeface="Arial"/>
              <a:buNone/>
              <a:defRPr i="1" sz="1600"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indent="-342900" lvl="3" marL="1828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27"/>
          <p:cNvSpPr txBox="1"/>
          <p:nvPr>
            <p:ph idx="10" type="dt"/>
          </p:nvPr>
        </p:nvSpPr>
        <p:spPr>
          <a:xfrm>
            <a:off x="972000" y="6516000"/>
            <a:ext cx="24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360000" y="6516000"/>
            <a:ext cx="206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360000" y="1858409"/>
            <a:ext cx="11473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320040" lvl="1" marL="914400" rtl="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indent="-342900" lvl="3" marL="1828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28"/>
          <p:cNvSpPr txBox="1"/>
          <p:nvPr>
            <p:ph idx="10" type="dt"/>
          </p:nvPr>
        </p:nvSpPr>
        <p:spPr>
          <a:xfrm>
            <a:off x="972000" y="6516000"/>
            <a:ext cx="24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360000" y="6516000"/>
            <a:ext cx="206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 the left + picture on the right">
  <p:cSld name="Text on the left + picture on the righ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60000" y="1858408"/>
            <a:ext cx="654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320040" lvl="1" marL="914400" rtl="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indent="-342900" lvl="3" marL="1828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10" type="dt"/>
          </p:nvPr>
        </p:nvSpPr>
        <p:spPr>
          <a:xfrm>
            <a:off x="972000" y="6516000"/>
            <a:ext cx="24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360000" y="6516000"/>
            <a:ext cx="206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29"/>
          <p:cNvSpPr/>
          <p:nvPr>
            <p:ph idx="2" type="pic"/>
          </p:nvPr>
        </p:nvSpPr>
        <p:spPr>
          <a:xfrm>
            <a:off x="7425378" y="1412776"/>
            <a:ext cx="4406700" cy="3221400"/>
          </a:xfrm>
          <a:prstGeom prst="rect">
            <a:avLst/>
          </a:prstGeom>
          <a:solidFill>
            <a:srgbClr val="E9EB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in the middle + graph on the left + picture on the right">
  <p:cSld name="Text in the middle + graph on the left + picture on the righ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3791744" y="1858408"/>
            <a:ext cx="5406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320040" lvl="1" marL="914400" rtl="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indent="-309880" lvl="2" marL="1371600" rtl="0" algn="l">
              <a:spcBef>
                <a:spcPts val="600"/>
              </a:spcBef>
              <a:spcAft>
                <a:spcPts val="0"/>
              </a:spcAft>
              <a:buSzPts val="1280"/>
              <a:buChar char="►"/>
              <a:defRPr/>
            </a:lvl3pPr>
            <a:lvl4pPr indent="-342900" lvl="3" marL="1828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0"/>
          <p:cNvSpPr/>
          <p:nvPr>
            <p:ph idx="2" type="pic"/>
          </p:nvPr>
        </p:nvSpPr>
        <p:spPr>
          <a:xfrm>
            <a:off x="9375134" y="1863876"/>
            <a:ext cx="2456700" cy="3509400"/>
          </a:xfrm>
          <a:prstGeom prst="rect">
            <a:avLst/>
          </a:prstGeom>
          <a:solidFill>
            <a:srgbClr val="E9EB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0" type="dt"/>
          </p:nvPr>
        </p:nvSpPr>
        <p:spPr>
          <a:xfrm>
            <a:off x="972000" y="6516000"/>
            <a:ext cx="24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360000" y="6516000"/>
            <a:ext cx="206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or chapter">
  <p:cSld name="Section or chapter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/>
        </p:nvSpPr>
        <p:spPr>
          <a:xfrm>
            <a:off x="263352" y="980728"/>
            <a:ext cx="116652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1"/>
          <p:cNvSpPr txBox="1"/>
          <p:nvPr>
            <p:ph type="ctrTitle"/>
          </p:nvPr>
        </p:nvSpPr>
        <p:spPr>
          <a:xfrm>
            <a:off x="2792801" y="3844324"/>
            <a:ext cx="4599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1" sz="280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2792803" y="3406133"/>
            <a:ext cx="459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 cap="none">
                <a:solidFill>
                  <a:schemeClr val="lt2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8" name="Google Shape;258;p31"/>
          <p:cNvSpPr/>
          <p:nvPr>
            <p:ph idx="2" type="pic"/>
          </p:nvPr>
        </p:nvSpPr>
        <p:spPr>
          <a:xfrm>
            <a:off x="2792802" y="836712"/>
            <a:ext cx="4278000" cy="2448300"/>
          </a:xfrm>
          <a:prstGeom prst="rect">
            <a:avLst/>
          </a:prstGeom>
          <a:solidFill>
            <a:srgbClr val="E9EB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10" type="dt"/>
          </p:nvPr>
        </p:nvSpPr>
        <p:spPr>
          <a:xfrm>
            <a:off x="972000" y="6516000"/>
            <a:ext cx="24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360000" y="6516000"/>
            <a:ext cx="206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0" type="dt"/>
          </p:nvPr>
        </p:nvSpPr>
        <p:spPr>
          <a:xfrm>
            <a:off x="972000" y="6516000"/>
            <a:ext cx="24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360000" y="6516000"/>
            <a:ext cx="206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Empt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/>
          <p:nvPr/>
        </p:nvSpPr>
        <p:spPr>
          <a:xfrm>
            <a:off x="263352" y="980728"/>
            <a:ext cx="116652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 txBox="1"/>
          <p:nvPr>
            <p:ph idx="10" type="dt"/>
          </p:nvPr>
        </p:nvSpPr>
        <p:spPr>
          <a:xfrm>
            <a:off x="972000" y="6516000"/>
            <a:ext cx="24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360000" y="6516000"/>
            <a:ext cx="206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type="title"/>
          </p:nvPr>
        </p:nvSpPr>
        <p:spPr>
          <a:xfrm>
            <a:off x="360000" y="761684"/>
            <a:ext cx="6543826" cy="377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1487488" y="1858409"/>
            <a:ext cx="7976271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0" type="dt"/>
          </p:nvPr>
        </p:nvSpPr>
        <p:spPr>
          <a:xfrm>
            <a:off x="972000" y="6516000"/>
            <a:ext cx="243656" cy="174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2" type="sldNum"/>
          </p:nvPr>
        </p:nvSpPr>
        <p:spPr>
          <a:xfrm>
            <a:off x="360000" y="6516000"/>
            <a:ext cx="206788" cy="174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" showMasterSp="0">
  <p:cSld name="end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5"/>
          <p:cNvGrpSpPr/>
          <p:nvPr/>
        </p:nvGrpSpPr>
        <p:grpSpPr>
          <a:xfrm>
            <a:off x="4523002" y="2367967"/>
            <a:ext cx="3145998" cy="2122066"/>
            <a:chOff x="6819181" y="3305673"/>
            <a:chExt cx="1588529" cy="1071509"/>
          </a:xfrm>
        </p:grpSpPr>
        <p:sp>
          <p:nvSpPr>
            <p:cNvPr id="59" name="Google Shape;59;p5"/>
            <p:cNvSpPr/>
            <p:nvPr/>
          </p:nvSpPr>
          <p:spPr>
            <a:xfrm>
              <a:off x="6819181" y="3725285"/>
              <a:ext cx="1545070" cy="269001"/>
            </a:xfrm>
            <a:custGeom>
              <a:rect b="b" l="l" r="r" t="t"/>
              <a:pathLst>
                <a:path extrusionOk="0" h="130" w="748">
                  <a:moveTo>
                    <a:pt x="748" y="41"/>
                  </a:moveTo>
                  <a:cubicBezTo>
                    <a:pt x="684" y="36"/>
                    <a:pt x="604" y="32"/>
                    <a:pt x="517" y="32"/>
                  </a:cubicBezTo>
                  <a:cubicBezTo>
                    <a:pt x="383" y="32"/>
                    <a:pt x="232" y="42"/>
                    <a:pt x="95" y="70"/>
                  </a:cubicBezTo>
                  <a:cubicBezTo>
                    <a:pt x="72" y="41"/>
                    <a:pt x="44" y="18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8" y="43"/>
                    <a:pt x="62" y="78"/>
                    <a:pt x="79" y="130"/>
                  </a:cubicBezTo>
                  <a:cubicBezTo>
                    <a:pt x="272" y="58"/>
                    <a:pt x="515" y="44"/>
                    <a:pt x="697" y="44"/>
                  </a:cubicBezTo>
                  <a:cubicBezTo>
                    <a:pt x="715" y="44"/>
                    <a:pt x="732" y="45"/>
                    <a:pt x="748" y="45"/>
                  </a:cubicBezTo>
                  <a:lnTo>
                    <a:pt x="748" y="41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6951808" y="3305673"/>
              <a:ext cx="1453654" cy="448835"/>
            </a:xfrm>
            <a:custGeom>
              <a:rect b="b" l="l" r="r" t="t"/>
              <a:pathLst>
                <a:path extrusionOk="0" h="217" w="704">
                  <a:moveTo>
                    <a:pt x="483" y="113"/>
                  </a:moveTo>
                  <a:cubicBezTo>
                    <a:pt x="484" y="108"/>
                    <a:pt x="485" y="104"/>
                    <a:pt x="485" y="98"/>
                  </a:cubicBezTo>
                  <a:cubicBezTo>
                    <a:pt x="485" y="87"/>
                    <a:pt x="478" y="83"/>
                    <a:pt x="471" y="83"/>
                  </a:cubicBezTo>
                  <a:cubicBezTo>
                    <a:pt x="458" y="83"/>
                    <a:pt x="452" y="90"/>
                    <a:pt x="449" y="113"/>
                  </a:cubicBezTo>
                  <a:lnTo>
                    <a:pt x="483" y="113"/>
                  </a:lnTo>
                  <a:close/>
                  <a:moveTo>
                    <a:pt x="240" y="170"/>
                  </a:moveTo>
                  <a:cubicBezTo>
                    <a:pt x="236" y="173"/>
                    <a:pt x="231" y="176"/>
                    <a:pt x="224" y="176"/>
                  </a:cubicBezTo>
                  <a:cubicBezTo>
                    <a:pt x="213" y="176"/>
                    <a:pt x="211" y="166"/>
                    <a:pt x="211" y="154"/>
                  </a:cubicBezTo>
                  <a:cubicBezTo>
                    <a:pt x="211" y="140"/>
                    <a:pt x="215" y="115"/>
                    <a:pt x="219" y="106"/>
                  </a:cubicBezTo>
                  <a:cubicBezTo>
                    <a:pt x="225" y="91"/>
                    <a:pt x="233" y="86"/>
                    <a:pt x="247" y="86"/>
                  </a:cubicBezTo>
                  <a:cubicBezTo>
                    <a:pt x="248" y="86"/>
                    <a:pt x="249" y="86"/>
                    <a:pt x="250" y="87"/>
                  </a:cubicBezTo>
                  <a:lnTo>
                    <a:pt x="240" y="170"/>
                  </a:lnTo>
                  <a:close/>
                  <a:moveTo>
                    <a:pt x="643" y="136"/>
                  </a:moveTo>
                  <a:cubicBezTo>
                    <a:pt x="638" y="176"/>
                    <a:pt x="632" y="185"/>
                    <a:pt x="621" y="185"/>
                  </a:cubicBezTo>
                  <a:cubicBezTo>
                    <a:pt x="610" y="185"/>
                    <a:pt x="606" y="177"/>
                    <a:pt x="606" y="160"/>
                  </a:cubicBezTo>
                  <a:cubicBezTo>
                    <a:pt x="606" y="153"/>
                    <a:pt x="607" y="143"/>
                    <a:pt x="608" y="132"/>
                  </a:cubicBezTo>
                  <a:cubicBezTo>
                    <a:pt x="612" y="92"/>
                    <a:pt x="618" y="83"/>
                    <a:pt x="630" y="83"/>
                  </a:cubicBezTo>
                  <a:cubicBezTo>
                    <a:pt x="641" y="83"/>
                    <a:pt x="645" y="91"/>
                    <a:pt x="645" y="108"/>
                  </a:cubicBezTo>
                  <a:cubicBezTo>
                    <a:pt x="645" y="115"/>
                    <a:pt x="644" y="125"/>
                    <a:pt x="643" y="136"/>
                  </a:cubicBezTo>
                  <a:moveTo>
                    <a:pt x="367" y="212"/>
                  </a:moveTo>
                  <a:cubicBezTo>
                    <a:pt x="309" y="212"/>
                    <a:pt x="309" y="212"/>
                    <a:pt x="309" y="212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93" y="0"/>
                    <a:pt x="393" y="0"/>
                    <a:pt x="393" y="0"/>
                  </a:cubicBezTo>
                  <a:lnTo>
                    <a:pt x="367" y="212"/>
                  </a:lnTo>
                  <a:close/>
                  <a:moveTo>
                    <a:pt x="484" y="175"/>
                  </a:moveTo>
                  <a:cubicBezTo>
                    <a:pt x="496" y="175"/>
                    <a:pt x="511" y="173"/>
                    <a:pt x="524" y="169"/>
                  </a:cubicBezTo>
                  <a:cubicBezTo>
                    <a:pt x="517" y="208"/>
                    <a:pt x="517" y="208"/>
                    <a:pt x="517" y="208"/>
                  </a:cubicBezTo>
                  <a:cubicBezTo>
                    <a:pt x="502" y="212"/>
                    <a:pt x="481" y="214"/>
                    <a:pt x="463" y="214"/>
                  </a:cubicBezTo>
                  <a:cubicBezTo>
                    <a:pt x="405" y="214"/>
                    <a:pt x="389" y="188"/>
                    <a:pt x="389" y="155"/>
                  </a:cubicBezTo>
                  <a:cubicBezTo>
                    <a:pt x="389" y="70"/>
                    <a:pt x="425" y="51"/>
                    <a:pt x="475" y="51"/>
                  </a:cubicBezTo>
                  <a:cubicBezTo>
                    <a:pt x="515" y="51"/>
                    <a:pt x="539" y="70"/>
                    <a:pt x="539" y="106"/>
                  </a:cubicBezTo>
                  <a:cubicBezTo>
                    <a:pt x="539" y="122"/>
                    <a:pt x="536" y="137"/>
                    <a:pt x="534" y="147"/>
                  </a:cubicBezTo>
                  <a:cubicBezTo>
                    <a:pt x="447" y="147"/>
                    <a:pt x="447" y="147"/>
                    <a:pt x="447" y="147"/>
                  </a:cubicBezTo>
                  <a:cubicBezTo>
                    <a:pt x="447" y="165"/>
                    <a:pt x="453" y="175"/>
                    <a:pt x="484" y="175"/>
                  </a:cubicBezTo>
                  <a:moveTo>
                    <a:pt x="257" y="52"/>
                  </a:moveTo>
                  <a:cubicBezTo>
                    <a:pt x="217" y="52"/>
                    <a:pt x="195" y="60"/>
                    <a:pt x="177" y="79"/>
                  </a:cubicBezTo>
                  <a:cubicBezTo>
                    <a:pt x="160" y="96"/>
                    <a:pt x="151" y="128"/>
                    <a:pt x="151" y="161"/>
                  </a:cubicBezTo>
                  <a:cubicBezTo>
                    <a:pt x="151" y="191"/>
                    <a:pt x="159" y="215"/>
                    <a:pt x="195" y="215"/>
                  </a:cubicBezTo>
                  <a:cubicBezTo>
                    <a:pt x="211" y="215"/>
                    <a:pt x="225" y="208"/>
                    <a:pt x="239" y="201"/>
                  </a:cubicBezTo>
                  <a:cubicBezTo>
                    <a:pt x="239" y="201"/>
                    <a:pt x="239" y="201"/>
                    <a:pt x="239" y="201"/>
                  </a:cubicBezTo>
                  <a:cubicBezTo>
                    <a:pt x="238" y="212"/>
                    <a:pt x="238" y="212"/>
                    <a:pt x="238" y="212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296" y="52"/>
                    <a:pt x="278" y="52"/>
                    <a:pt x="257" y="52"/>
                  </a:cubicBezTo>
                  <a:moveTo>
                    <a:pt x="704" y="108"/>
                  </a:moveTo>
                  <a:cubicBezTo>
                    <a:pt x="704" y="67"/>
                    <a:pt x="678" y="51"/>
                    <a:pt x="633" y="51"/>
                  </a:cubicBezTo>
                  <a:cubicBezTo>
                    <a:pt x="579" y="51"/>
                    <a:pt x="546" y="75"/>
                    <a:pt x="546" y="159"/>
                  </a:cubicBezTo>
                  <a:cubicBezTo>
                    <a:pt x="546" y="201"/>
                    <a:pt x="573" y="217"/>
                    <a:pt x="618" y="217"/>
                  </a:cubicBezTo>
                  <a:cubicBezTo>
                    <a:pt x="672" y="217"/>
                    <a:pt x="704" y="193"/>
                    <a:pt x="704" y="108"/>
                  </a:cubicBezTo>
                  <a:moveTo>
                    <a:pt x="131" y="0"/>
                  </a:moveTo>
                  <a:cubicBezTo>
                    <a:pt x="118" y="49"/>
                    <a:pt x="100" y="9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0" y="109"/>
                    <a:pt x="67" y="5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9"/>
                    <a:pt x="16" y="150"/>
                    <a:pt x="31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132" y="147"/>
                    <a:pt x="166" y="76"/>
                    <a:pt x="193" y="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82E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6957803" y="4105933"/>
              <a:ext cx="59945" cy="113895"/>
            </a:xfrm>
            <a:custGeom>
              <a:rect b="b" l="l" r="r" t="t"/>
              <a:pathLst>
                <a:path extrusionOk="0" h="55" w="29">
                  <a:moveTo>
                    <a:pt x="12" y="55"/>
                  </a:moveTo>
                  <a:cubicBezTo>
                    <a:pt x="6" y="55"/>
                    <a:pt x="3" y="54"/>
                    <a:pt x="0" y="52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4" y="48"/>
                    <a:pt x="7" y="49"/>
                    <a:pt x="11" y="49"/>
                  </a:cubicBezTo>
                  <a:cubicBezTo>
                    <a:pt x="17" y="49"/>
                    <a:pt x="21" y="45"/>
                    <a:pt x="21" y="39"/>
                  </a:cubicBezTo>
                  <a:cubicBezTo>
                    <a:pt x="21" y="34"/>
                    <a:pt x="19" y="32"/>
                    <a:pt x="12" y="29"/>
                  </a:cubicBezTo>
                  <a:cubicBezTo>
                    <a:pt x="3" y="25"/>
                    <a:pt x="0" y="20"/>
                    <a:pt x="0" y="15"/>
                  </a:cubicBezTo>
                  <a:cubicBezTo>
                    <a:pt x="0" y="6"/>
                    <a:pt x="6" y="0"/>
                    <a:pt x="16" y="0"/>
                  </a:cubicBezTo>
                  <a:cubicBezTo>
                    <a:pt x="21" y="0"/>
                    <a:pt x="24" y="1"/>
                    <a:pt x="27" y="2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0" y="4"/>
                    <a:pt x="16" y="4"/>
                  </a:cubicBezTo>
                  <a:cubicBezTo>
                    <a:pt x="11" y="4"/>
                    <a:pt x="7" y="8"/>
                    <a:pt x="7" y="14"/>
                  </a:cubicBezTo>
                  <a:cubicBezTo>
                    <a:pt x="7" y="19"/>
                    <a:pt x="12" y="22"/>
                    <a:pt x="16" y="24"/>
                  </a:cubicBezTo>
                  <a:cubicBezTo>
                    <a:pt x="27" y="28"/>
                    <a:pt x="29" y="34"/>
                    <a:pt x="29" y="39"/>
                  </a:cubicBezTo>
                  <a:cubicBezTo>
                    <a:pt x="29" y="48"/>
                    <a:pt x="22" y="55"/>
                    <a:pt x="12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042474" y="4105933"/>
              <a:ext cx="109399" cy="111647"/>
            </a:xfrm>
            <a:custGeom>
              <a:rect b="b" l="l" r="r" t="t"/>
              <a:pathLst>
                <a:path extrusionOk="0" h="54" w="53">
                  <a:moveTo>
                    <a:pt x="46" y="54"/>
                  </a:moveTo>
                  <a:cubicBezTo>
                    <a:pt x="46" y="53"/>
                    <a:pt x="42" y="14"/>
                    <a:pt x="42" y="14"/>
                  </a:cubicBezTo>
                  <a:cubicBezTo>
                    <a:pt x="41" y="10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10"/>
                    <a:pt x="40" y="14"/>
                  </a:cubicBezTo>
                  <a:cubicBezTo>
                    <a:pt x="40" y="14"/>
                    <a:pt x="29" y="53"/>
                    <a:pt x="28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14"/>
                    <a:pt x="12" y="14"/>
                  </a:cubicBezTo>
                  <a:cubicBezTo>
                    <a:pt x="11" y="11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11"/>
                    <a:pt x="10" y="14"/>
                  </a:cubicBezTo>
                  <a:cubicBezTo>
                    <a:pt x="10" y="14"/>
                    <a:pt x="6" y="53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43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7" y="43"/>
                    <a:pt x="28" y="39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54"/>
                    <a:pt x="53" y="54"/>
                    <a:pt x="53" y="54"/>
                  </a:cubicBezTo>
                  <a:lnTo>
                    <a:pt x="46" y="5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170606" y="4105933"/>
              <a:ext cx="88418" cy="111647"/>
            </a:xfrm>
            <a:custGeom>
              <a:rect b="b" l="l" r="r" t="t"/>
              <a:pathLst>
                <a:path extrusionOk="0" h="54" w="43">
                  <a:moveTo>
                    <a:pt x="35" y="5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35" y="54"/>
                  </a:lnTo>
                  <a:close/>
                  <a:moveTo>
                    <a:pt x="23" y="13"/>
                  </a:moveTo>
                  <a:cubicBezTo>
                    <a:pt x="22" y="9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9"/>
                    <a:pt x="20" y="1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3" y="13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282252" y="4105933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5" y="54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8" y="0"/>
                    <a:pt x="14" y="0"/>
                  </a:cubicBezTo>
                  <a:cubicBezTo>
                    <a:pt x="26" y="0"/>
                    <a:pt x="32" y="5"/>
                    <a:pt x="32" y="15"/>
                  </a:cubicBezTo>
                  <a:cubicBezTo>
                    <a:pt x="32" y="25"/>
                    <a:pt x="2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5" y="54"/>
                  </a:lnTo>
                  <a:close/>
                  <a:moveTo>
                    <a:pt x="14" y="4"/>
                  </a:moveTo>
                  <a:cubicBezTo>
                    <a:pt x="11" y="4"/>
                    <a:pt x="9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8"/>
                    <a:pt x="10" y="28"/>
                    <a:pt x="12" y="28"/>
                  </a:cubicBezTo>
                  <a:cubicBezTo>
                    <a:pt x="21" y="28"/>
                    <a:pt x="25" y="23"/>
                    <a:pt x="25" y="16"/>
                  </a:cubicBezTo>
                  <a:cubicBezTo>
                    <a:pt x="25" y="8"/>
                    <a:pt x="21" y="4"/>
                    <a:pt x="14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368423" y="4105933"/>
              <a:ext cx="58446" cy="111647"/>
            </a:xfrm>
            <a:custGeom>
              <a:rect b="b" l="l" r="r" t="t"/>
              <a:pathLst>
                <a:path extrusionOk="0" h="149" w="78">
                  <a:moveTo>
                    <a:pt x="50" y="14"/>
                  </a:moveTo>
                  <a:lnTo>
                    <a:pt x="50" y="149"/>
                  </a:lnTo>
                  <a:lnTo>
                    <a:pt x="31" y="149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496554" y="4105933"/>
              <a:ext cx="59945" cy="111647"/>
            </a:xfrm>
            <a:custGeom>
              <a:rect b="b" l="l" r="r" t="t"/>
              <a:pathLst>
                <a:path extrusionOk="0" h="149" w="80">
                  <a:moveTo>
                    <a:pt x="50" y="14"/>
                  </a:moveTo>
                  <a:lnTo>
                    <a:pt x="50" y="149"/>
                  </a:lnTo>
                  <a:lnTo>
                    <a:pt x="31" y="149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581226" y="4105933"/>
              <a:ext cx="51702" cy="111647"/>
            </a:xfrm>
            <a:custGeom>
              <a:rect b="b" l="l" r="r" t="t"/>
              <a:pathLst>
                <a:path extrusionOk="0" h="149" w="69">
                  <a:moveTo>
                    <a:pt x="0" y="149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20" y="14"/>
                  </a:lnTo>
                  <a:lnTo>
                    <a:pt x="20" y="66"/>
                  </a:lnTo>
                  <a:lnTo>
                    <a:pt x="64" y="66"/>
                  </a:lnTo>
                  <a:lnTo>
                    <a:pt x="64" y="80"/>
                  </a:lnTo>
                  <a:lnTo>
                    <a:pt x="20" y="80"/>
                  </a:lnTo>
                  <a:lnTo>
                    <a:pt x="20" y="135"/>
                  </a:lnTo>
                  <a:lnTo>
                    <a:pt x="69" y="135"/>
                  </a:lnTo>
                  <a:lnTo>
                    <a:pt x="69" y="149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656156" y="4105933"/>
              <a:ext cx="63691" cy="113895"/>
            </a:xfrm>
            <a:custGeom>
              <a:rect b="b" l="l" r="r" t="t"/>
              <a:pathLst>
                <a:path extrusionOk="0" h="55" w="31">
                  <a:moveTo>
                    <a:pt x="20" y="55"/>
                  </a:moveTo>
                  <a:cubicBezTo>
                    <a:pt x="7" y="55"/>
                    <a:pt x="0" y="42"/>
                    <a:pt x="0" y="27"/>
                  </a:cubicBezTo>
                  <a:cubicBezTo>
                    <a:pt x="0" y="12"/>
                    <a:pt x="7" y="0"/>
                    <a:pt x="20" y="0"/>
                  </a:cubicBezTo>
                  <a:cubicBezTo>
                    <a:pt x="25" y="0"/>
                    <a:pt x="28" y="1"/>
                    <a:pt x="30" y="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7" y="6"/>
                    <a:pt x="25" y="5"/>
                    <a:pt x="21" y="5"/>
                  </a:cubicBezTo>
                  <a:cubicBezTo>
                    <a:pt x="11" y="5"/>
                    <a:pt x="7" y="16"/>
                    <a:pt x="7" y="27"/>
                  </a:cubicBezTo>
                  <a:cubicBezTo>
                    <a:pt x="7" y="39"/>
                    <a:pt x="11" y="49"/>
                    <a:pt x="21" y="49"/>
                  </a:cubicBezTo>
                  <a:cubicBezTo>
                    <a:pt x="24" y="49"/>
                    <a:pt x="27" y="49"/>
                    <a:pt x="29" y="47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28" y="54"/>
                    <a:pt x="24" y="55"/>
                    <a:pt x="20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744574" y="4105933"/>
              <a:ext cx="70435" cy="111647"/>
            </a:xfrm>
            <a:custGeom>
              <a:rect b="b" l="l" r="r" t="t"/>
              <a:pathLst>
                <a:path extrusionOk="0" h="149" w="94">
                  <a:moveTo>
                    <a:pt x="75" y="149"/>
                  </a:moveTo>
                  <a:lnTo>
                    <a:pt x="75" y="80"/>
                  </a:lnTo>
                  <a:lnTo>
                    <a:pt x="19" y="80"/>
                  </a:lnTo>
                  <a:lnTo>
                    <a:pt x="19" y="149"/>
                  </a:lnTo>
                  <a:lnTo>
                    <a:pt x="0" y="14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66"/>
                  </a:lnTo>
                  <a:lnTo>
                    <a:pt x="75" y="66"/>
                  </a:lnTo>
                  <a:lnTo>
                    <a:pt x="75" y="0"/>
                  </a:lnTo>
                  <a:lnTo>
                    <a:pt x="94" y="0"/>
                  </a:lnTo>
                  <a:lnTo>
                    <a:pt x="94" y="149"/>
                  </a:lnTo>
                  <a:lnTo>
                    <a:pt x="75" y="149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847979" y="4105933"/>
              <a:ext cx="80176" cy="111647"/>
            </a:xfrm>
            <a:custGeom>
              <a:rect b="b" l="l" r="r" t="t"/>
              <a:pathLst>
                <a:path extrusionOk="0" h="54" w="39">
                  <a:moveTo>
                    <a:pt x="33" y="5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1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12"/>
                    <a:pt x="6" y="15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2" y="41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1"/>
                    <a:pt x="33" y="3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54"/>
                    <a:pt x="39" y="54"/>
                    <a:pt x="39" y="54"/>
                  </a:cubicBezTo>
                  <a:lnTo>
                    <a:pt x="33" y="5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957377" y="4105933"/>
              <a:ext cx="80925" cy="113895"/>
            </a:xfrm>
            <a:custGeom>
              <a:rect b="b" l="l" r="r" t="t"/>
              <a:pathLst>
                <a:path extrusionOk="0" h="55" w="39">
                  <a:moveTo>
                    <a:pt x="19" y="55"/>
                  </a:moveTo>
                  <a:cubicBezTo>
                    <a:pt x="5" y="55"/>
                    <a:pt x="0" y="43"/>
                    <a:pt x="0" y="27"/>
                  </a:cubicBezTo>
                  <a:cubicBezTo>
                    <a:pt x="0" y="12"/>
                    <a:pt x="5" y="0"/>
                    <a:pt x="19" y="0"/>
                  </a:cubicBezTo>
                  <a:cubicBezTo>
                    <a:pt x="33" y="0"/>
                    <a:pt x="39" y="12"/>
                    <a:pt x="39" y="27"/>
                  </a:cubicBezTo>
                  <a:cubicBezTo>
                    <a:pt x="39" y="43"/>
                    <a:pt x="33" y="55"/>
                    <a:pt x="19" y="55"/>
                  </a:cubicBezTo>
                  <a:close/>
                  <a:moveTo>
                    <a:pt x="19" y="4"/>
                  </a:moveTo>
                  <a:cubicBezTo>
                    <a:pt x="9" y="4"/>
                    <a:pt x="7" y="16"/>
                    <a:pt x="7" y="27"/>
                  </a:cubicBezTo>
                  <a:cubicBezTo>
                    <a:pt x="7" y="38"/>
                    <a:pt x="9" y="49"/>
                    <a:pt x="19" y="49"/>
                  </a:cubicBezTo>
                  <a:cubicBezTo>
                    <a:pt x="29" y="49"/>
                    <a:pt x="31" y="38"/>
                    <a:pt x="31" y="27"/>
                  </a:cubicBezTo>
                  <a:cubicBezTo>
                    <a:pt x="31" y="16"/>
                    <a:pt x="29" y="4"/>
                    <a:pt x="19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8066776" y="4105933"/>
              <a:ext cx="47956" cy="111647"/>
            </a:xfrm>
            <a:custGeom>
              <a:rect b="b" l="l" r="r" t="t"/>
              <a:pathLst>
                <a:path extrusionOk="0" h="149" w="64">
                  <a:moveTo>
                    <a:pt x="0" y="149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35"/>
                  </a:lnTo>
                  <a:lnTo>
                    <a:pt x="64" y="135"/>
                  </a:lnTo>
                  <a:lnTo>
                    <a:pt x="64" y="149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8132715" y="4105933"/>
              <a:ext cx="78677" cy="113895"/>
            </a:xfrm>
            <a:custGeom>
              <a:rect b="b" l="l" r="r" t="t"/>
              <a:pathLst>
                <a:path extrusionOk="0" h="55" w="38">
                  <a:moveTo>
                    <a:pt x="19" y="55"/>
                  </a:moveTo>
                  <a:cubicBezTo>
                    <a:pt x="5" y="55"/>
                    <a:pt x="0" y="43"/>
                    <a:pt x="0" y="27"/>
                  </a:cubicBezTo>
                  <a:cubicBezTo>
                    <a:pt x="0" y="12"/>
                    <a:pt x="5" y="0"/>
                    <a:pt x="19" y="0"/>
                  </a:cubicBezTo>
                  <a:cubicBezTo>
                    <a:pt x="33" y="0"/>
                    <a:pt x="38" y="12"/>
                    <a:pt x="38" y="27"/>
                  </a:cubicBezTo>
                  <a:cubicBezTo>
                    <a:pt x="38" y="43"/>
                    <a:pt x="33" y="55"/>
                    <a:pt x="19" y="55"/>
                  </a:cubicBezTo>
                  <a:close/>
                  <a:moveTo>
                    <a:pt x="19" y="4"/>
                  </a:moveTo>
                  <a:cubicBezTo>
                    <a:pt x="9" y="4"/>
                    <a:pt x="7" y="16"/>
                    <a:pt x="7" y="27"/>
                  </a:cubicBezTo>
                  <a:cubicBezTo>
                    <a:pt x="7" y="38"/>
                    <a:pt x="9" y="49"/>
                    <a:pt x="19" y="49"/>
                  </a:cubicBezTo>
                  <a:cubicBezTo>
                    <a:pt x="29" y="49"/>
                    <a:pt x="31" y="38"/>
                    <a:pt x="31" y="27"/>
                  </a:cubicBezTo>
                  <a:cubicBezTo>
                    <a:pt x="31" y="16"/>
                    <a:pt x="29" y="4"/>
                    <a:pt x="19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8238367" y="4105933"/>
              <a:ext cx="74182" cy="113895"/>
            </a:xfrm>
            <a:custGeom>
              <a:rect b="b" l="l" r="r" t="t"/>
              <a:pathLst>
                <a:path extrusionOk="0" h="55" w="36">
                  <a:moveTo>
                    <a:pt x="22" y="55"/>
                  </a:moveTo>
                  <a:cubicBezTo>
                    <a:pt x="10" y="55"/>
                    <a:pt x="0" y="46"/>
                    <a:pt x="0" y="27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28" y="0"/>
                    <a:pt x="32" y="1"/>
                    <a:pt x="35" y="2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1" y="6"/>
                    <a:pt x="28" y="5"/>
                    <a:pt x="23" y="5"/>
                  </a:cubicBezTo>
                  <a:cubicBezTo>
                    <a:pt x="13" y="5"/>
                    <a:pt x="7" y="12"/>
                    <a:pt x="7" y="27"/>
                  </a:cubicBezTo>
                  <a:cubicBezTo>
                    <a:pt x="7" y="42"/>
                    <a:pt x="14" y="50"/>
                    <a:pt x="22" y="50"/>
                  </a:cubicBezTo>
                  <a:cubicBezTo>
                    <a:pt x="26" y="50"/>
                    <a:pt x="28" y="49"/>
                    <a:pt x="29" y="4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3" y="54"/>
                    <a:pt x="29" y="55"/>
                    <a:pt x="22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331281" y="4105933"/>
              <a:ext cx="76429" cy="111647"/>
            </a:xfrm>
            <a:custGeom>
              <a:rect b="b" l="l" r="r" t="t"/>
              <a:pathLst>
                <a:path extrusionOk="0" h="149" w="102">
                  <a:moveTo>
                    <a:pt x="61" y="83"/>
                  </a:moveTo>
                  <a:lnTo>
                    <a:pt x="61" y="149"/>
                  </a:lnTo>
                  <a:lnTo>
                    <a:pt x="41" y="149"/>
                  </a:lnTo>
                  <a:lnTo>
                    <a:pt x="41" y="8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61" y="83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6963797" y="4263287"/>
              <a:ext cx="49454" cy="111647"/>
            </a:xfrm>
            <a:custGeom>
              <a:rect b="b" l="l" r="r" t="t"/>
              <a:pathLst>
                <a:path extrusionOk="0" h="149" w="66">
                  <a:moveTo>
                    <a:pt x="19" y="14"/>
                  </a:moveTo>
                  <a:lnTo>
                    <a:pt x="19" y="66"/>
                  </a:lnTo>
                  <a:lnTo>
                    <a:pt x="64" y="66"/>
                  </a:lnTo>
                  <a:lnTo>
                    <a:pt x="64" y="80"/>
                  </a:lnTo>
                  <a:lnTo>
                    <a:pt x="19" y="80"/>
                  </a:lnTo>
                  <a:lnTo>
                    <a:pt x="19" y="149"/>
                  </a:lnTo>
                  <a:lnTo>
                    <a:pt x="0" y="14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1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40226" y="4263287"/>
              <a:ext cx="78677" cy="113895"/>
            </a:xfrm>
            <a:custGeom>
              <a:rect b="b" l="l" r="r" t="t"/>
              <a:pathLst>
                <a:path extrusionOk="0" h="55" w="38">
                  <a:moveTo>
                    <a:pt x="19" y="55"/>
                  </a:moveTo>
                  <a:cubicBezTo>
                    <a:pt x="5" y="55"/>
                    <a:pt x="0" y="43"/>
                    <a:pt x="0" y="27"/>
                  </a:cubicBezTo>
                  <a:cubicBezTo>
                    <a:pt x="0" y="12"/>
                    <a:pt x="5" y="0"/>
                    <a:pt x="19" y="0"/>
                  </a:cubicBezTo>
                  <a:cubicBezTo>
                    <a:pt x="33" y="0"/>
                    <a:pt x="38" y="12"/>
                    <a:pt x="38" y="27"/>
                  </a:cubicBezTo>
                  <a:cubicBezTo>
                    <a:pt x="38" y="43"/>
                    <a:pt x="33" y="55"/>
                    <a:pt x="19" y="55"/>
                  </a:cubicBezTo>
                  <a:close/>
                  <a:moveTo>
                    <a:pt x="19" y="4"/>
                  </a:moveTo>
                  <a:cubicBezTo>
                    <a:pt x="9" y="4"/>
                    <a:pt x="7" y="16"/>
                    <a:pt x="7" y="27"/>
                  </a:cubicBezTo>
                  <a:cubicBezTo>
                    <a:pt x="7" y="38"/>
                    <a:pt x="9" y="49"/>
                    <a:pt x="19" y="49"/>
                  </a:cubicBezTo>
                  <a:cubicBezTo>
                    <a:pt x="29" y="49"/>
                    <a:pt x="31" y="38"/>
                    <a:pt x="31" y="27"/>
                  </a:cubicBezTo>
                  <a:cubicBezTo>
                    <a:pt x="31" y="16"/>
                    <a:pt x="29" y="4"/>
                    <a:pt x="19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154121" y="4263287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4" y="54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7" y="0"/>
                    <a:pt x="13" y="0"/>
                  </a:cubicBezTo>
                  <a:cubicBezTo>
                    <a:pt x="25" y="0"/>
                    <a:pt x="31" y="5"/>
                    <a:pt x="31" y="15"/>
                  </a:cubicBezTo>
                  <a:cubicBezTo>
                    <a:pt x="31" y="25"/>
                    <a:pt x="2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4" y="54"/>
                  </a:lnTo>
                  <a:close/>
                  <a:moveTo>
                    <a:pt x="13" y="4"/>
                  </a:moveTo>
                  <a:cubicBezTo>
                    <a:pt x="10" y="4"/>
                    <a:pt x="8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9" y="28"/>
                    <a:pt x="11" y="28"/>
                  </a:cubicBezTo>
                  <a:cubicBezTo>
                    <a:pt x="20" y="28"/>
                    <a:pt x="24" y="23"/>
                    <a:pt x="24" y="16"/>
                  </a:cubicBezTo>
                  <a:cubicBezTo>
                    <a:pt x="24" y="8"/>
                    <a:pt x="21" y="4"/>
                    <a:pt x="13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302484" y="4263287"/>
              <a:ext cx="59945" cy="113895"/>
            </a:xfrm>
            <a:custGeom>
              <a:rect b="b" l="l" r="r" t="t"/>
              <a:pathLst>
                <a:path extrusionOk="0" h="55" w="29">
                  <a:moveTo>
                    <a:pt x="13" y="55"/>
                  </a:moveTo>
                  <a:cubicBezTo>
                    <a:pt x="6" y="55"/>
                    <a:pt x="3" y="54"/>
                    <a:pt x="0" y="52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4" y="48"/>
                    <a:pt x="7" y="49"/>
                    <a:pt x="11" y="49"/>
                  </a:cubicBezTo>
                  <a:cubicBezTo>
                    <a:pt x="17" y="49"/>
                    <a:pt x="21" y="45"/>
                    <a:pt x="21" y="39"/>
                  </a:cubicBezTo>
                  <a:cubicBezTo>
                    <a:pt x="21" y="34"/>
                    <a:pt x="19" y="32"/>
                    <a:pt x="12" y="29"/>
                  </a:cubicBezTo>
                  <a:cubicBezTo>
                    <a:pt x="3" y="25"/>
                    <a:pt x="1" y="20"/>
                    <a:pt x="1" y="15"/>
                  </a:cubicBezTo>
                  <a:cubicBezTo>
                    <a:pt x="1" y="6"/>
                    <a:pt x="6" y="0"/>
                    <a:pt x="16" y="0"/>
                  </a:cubicBezTo>
                  <a:cubicBezTo>
                    <a:pt x="21" y="0"/>
                    <a:pt x="24" y="1"/>
                    <a:pt x="27" y="2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0" y="4"/>
                    <a:pt x="17" y="4"/>
                  </a:cubicBezTo>
                  <a:cubicBezTo>
                    <a:pt x="11" y="4"/>
                    <a:pt x="8" y="8"/>
                    <a:pt x="8" y="14"/>
                  </a:cubicBezTo>
                  <a:cubicBezTo>
                    <a:pt x="8" y="19"/>
                    <a:pt x="12" y="22"/>
                    <a:pt x="17" y="24"/>
                  </a:cubicBezTo>
                  <a:cubicBezTo>
                    <a:pt x="27" y="28"/>
                    <a:pt x="29" y="34"/>
                    <a:pt x="29" y="39"/>
                  </a:cubicBezTo>
                  <a:cubicBezTo>
                    <a:pt x="29" y="48"/>
                    <a:pt x="22" y="55"/>
                    <a:pt x="13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391651" y="4263287"/>
              <a:ext cx="109399" cy="111647"/>
            </a:xfrm>
            <a:custGeom>
              <a:rect b="b" l="l" r="r" t="t"/>
              <a:pathLst>
                <a:path extrusionOk="0" h="54" w="53">
                  <a:moveTo>
                    <a:pt x="46" y="54"/>
                  </a:moveTo>
                  <a:cubicBezTo>
                    <a:pt x="46" y="53"/>
                    <a:pt x="42" y="14"/>
                    <a:pt x="42" y="14"/>
                  </a:cubicBezTo>
                  <a:cubicBezTo>
                    <a:pt x="41" y="10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10"/>
                    <a:pt x="40" y="14"/>
                  </a:cubicBezTo>
                  <a:cubicBezTo>
                    <a:pt x="40" y="14"/>
                    <a:pt x="29" y="53"/>
                    <a:pt x="28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14"/>
                    <a:pt x="12" y="14"/>
                  </a:cubicBezTo>
                  <a:cubicBezTo>
                    <a:pt x="11" y="11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11"/>
                    <a:pt x="10" y="14"/>
                  </a:cubicBezTo>
                  <a:cubicBezTo>
                    <a:pt x="10" y="14"/>
                    <a:pt x="6" y="53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43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7" y="43"/>
                    <a:pt x="28" y="39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54"/>
                    <a:pt x="53" y="54"/>
                    <a:pt x="53" y="54"/>
                  </a:cubicBezTo>
                  <a:lnTo>
                    <a:pt x="46" y="5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523529" y="4263287"/>
              <a:ext cx="89168" cy="111647"/>
            </a:xfrm>
            <a:custGeom>
              <a:rect b="b" l="l" r="r" t="t"/>
              <a:pathLst>
                <a:path extrusionOk="0" h="54" w="43">
                  <a:moveTo>
                    <a:pt x="35" y="5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35" y="54"/>
                  </a:lnTo>
                  <a:close/>
                  <a:moveTo>
                    <a:pt x="23" y="13"/>
                  </a:moveTo>
                  <a:cubicBezTo>
                    <a:pt x="21" y="9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9"/>
                    <a:pt x="19" y="1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3" y="13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639671" y="4263287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5" y="54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8" y="0"/>
                    <a:pt x="13" y="0"/>
                  </a:cubicBezTo>
                  <a:cubicBezTo>
                    <a:pt x="26" y="0"/>
                    <a:pt x="32" y="5"/>
                    <a:pt x="32" y="15"/>
                  </a:cubicBezTo>
                  <a:cubicBezTo>
                    <a:pt x="32" y="25"/>
                    <a:pt x="2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5" y="54"/>
                  </a:lnTo>
                  <a:close/>
                  <a:moveTo>
                    <a:pt x="13" y="4"/>
                  </a:moveTo>
                  <a:cubicBezTo>
                    <a:pt x="11" y="4"/>
                    <a:pt x="9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8"/>
                    <a:pt x="10" y="28"/>
                    <a:pt x="12" y="28"/>
                  </a:cubicBezTo>
                  <a:cubicBezTo>
                    <a:pt x="21" y="28"/>
                    <a:pt x="25" y="23"/>
                    <a:pt x="25" y="16"/>
                  </a:cubicBezTo>
                  <a:cubicBezTo>
                    <a:pt x="25" y="8"/>
                    <a:pt x="21" y="4"/>
                    <a:pt x="13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7728090" y="4263287"/>
              <a:ext cx="59945" cy="111647"/>
            </a:xfrm>
            <a:custGeom>
              <a:rect b="b" l="l" r="r" t="t"/>
              <a:pathLst>
                <a:path extrusionOk="0" h="149" w="80">
                  <a:moveTo>
                    <a:pt x="50" y="14"/>
                  </a:moveTo>
                  <a:lnTo>
                    <a:pt x="50" y="149"/>
                  </a:lnTo>
                  <a:lnTo>
                    <a:pt x="30" y="149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7817257" y="4263287"/>
              <a:ext cx="51702" cy="111647"/>
            </a:xfrm>
            <a:custGeom>
              <a:rect b="b" l="l" r="r" t="t"/>
              <a:pathLst>
                <a:path extrusionOk="0" h="149" w="69">
                  <a:moveTo>
                    <a:pt x="0" y="149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9" y="14"/>
                  </a:lnTo>
                  <a:lnTo>
                    <a:pt x="19" y="66"/>
                  </a:lnTo>
                  <a:lnTo>
                    <a:pt x="63" y="66"/>
                  </a:lnTo>
                  <a:lnTo>
                    <a:pt x="63" y="80"/>
                  </a:lnTo>
                  <a:lnTo>
                    <a:pt x="19" y="80"/>
                  </a:lnTo>
                  <a:lnTo>
                    <a:pt x="19" y="135"/>
                  </a:lnTo>
                  <a:lnTo>
                    <a:pt x="69" y="135"/>
                  </a:lnTo>
                  <a:lnTo>
                    <a:pt x="69" y="149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7901929" y="4263287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4" y="54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7" y="0"/>
                    <a:pt x="13" y="0"/>
                  </a:cubicBezTo>
                  <a:cubicBezTo>
                    <a:pt x="25" y="0"/>
                    <a:pt x="31" y="5"/>
                    <a:pt x="31" y="15"/>
                  </a:cubicBezTo>
                  <a:cubicBezTo>
                    <a:pt x="31" y="25"/>
                    <a:pt x="2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4" y="54"/>
                  </a:lnTo>
                  <a:close/>
                  <a:moveTo>
                    <a:pt x="13" y="4"/>
                  </a:moveTo>
                  <a:cubicBezTo>
                    <a:pt x="10" y="4"/>
                    <a:pt x="8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9" y="28"/>
                    <a:pt x="11" y="28"/>
                  </a:cubicBezTo>
                  <a:cubicBezTo>
                    <a:pt x="20" y="28"/>
                    <a:pt x="24" y="23"/>
                    <a:pt x="24" y="16"/>
                  </a:cubicBezTo>
                  <a:cubicBezTo>
                    <a:pt x="24" y="8"/>
                    <a:pt x="21" y="4"/>
                    <a:pt x="13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8052539" y="4263287"/>
              <a:ext cx="63691" cy="113895"/>
            </a:xfrm>
            <a:custGeom>
              <a:rect b="b" l="l" r="r" t="t"/>
              <a:pathLst>
                <a:path extrusionOk="0" h="55" w="31">
                  <a:moveTo>
                    <a:pt x="20" y="55"/>
                  </a:moveTo>
                  <a:cubicBezTo>
                    <a:pt x="7" y="55"/>
                    <a:pt x="0" y="42"/>
                    <a:pt x="0" y="27"/>
                  </a:cubicBezTo>
                  <a:cubicBezTo>
                    <a:pt x="0" y="12"/>
                    <a:pt x="7" y="0"/>
                    <a:pt x="20" y="0"/>
                  </a:cubicBezTo>
                  <a:cubicBezTo>
                    <a:pt x="25" y="0"/>
                    <a:pt x="28" y="1"/>
                    <a:pt x="30" y="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7" y="6"/>
                    <a:pt x="25" y="5"/>
                    <a:pt x="21" y="5"/>
                  </a:cubicBezTo>
                  <a:cubicBezTo>
                    <a:pt x="11" y="5"/>
                    <a:pt x="7" y="16"/>
                    <a:pt x="7" y="27"/>
                  </a:cubicBezTo>
                  <a:cubicBezTo>
                    <a:pt x="7" y="39"/>
                    <a:pt x="11" y="49"/>
                    <a:pt x="21" y="49"/>
                  </a:cubicBezTo>
                  <a:cubicBezTo>
                    <a:pt x="24" y="49"/>
                    <a:pt x="27" y="49"/>
                    <a:pt x="29" y="47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28" y="54"/>
                    <a:pt x="24" y="55"/>
                    <a:pt x="20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134963" y="4263287"/>
              <a:ext cx="89168" cy="111647"/>
            </a:xfrm>
            <a:custGeom>
              <a:rect b="b" l="l" r="r" t="t"/>
              <a:pathLst>
                <a:path extrusionOk="0" h="54" w="43">
                  <a:moveTo>
                    <a:pt x="36" y="5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36" y="54"/>
                  </a:lnTo>
                  <a:close/>
                  <a:moveTo>
                    <a:pt x="23" y="13"/>
                  </a:moveTo>
                  <a:cubicBezTo>
                    <a:pt x="22" y="9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9"/>
                    <a:pt x="20" y="1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3" y="13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8250356" y="4263287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5" y="54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8" y="0"/>
                    <a:pt x="14" y="0"/>
                  </a:cubicBezTo>
                  <a:cubicBezTo>
                    <a:pt x="26" y="0"/>
                    <a:pt x="32" y="5"/>
                    <a:pt x="32" y="15"/>
                  </a:cubicBezTo>
                  <a:cubicBezTo>
                    <a:pt x="32" y="25"/>
                    <a:pt x="2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5" y="54"/>
                  </a:lnTo>
                  <a:close/>
                  <a:moveTo>
                    <a:pt x="14" y="4"/>
                  </a:moveTo>
                  <a:cubicBezTo>
                    <a:pt x="11" y="4"/>
                    <a:pt x="9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8"/>
                    <a:pt x="10" y="28"/>
                    <a:pt x="12" y="28"/>
                  </a:cubicBezTo>
                  <a:cubicBezTo>
                    <a:pt x="21" y="28"/>
                    <a:pt x="25" y="23"/>
                    <a:pt x="25" y="16"/>
                  </a:cubicBezTo>
                  <a:cubicBezTo>
                    <a:pt x="25" y="8"/>
                    <a:pt x="21" y="4"/>
                    <a:pt x="14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45518" y="4263287"/>
              <a:ext cx="57697" cy="113895"/>
            </a:xfrm>
            <a:custGeom>
              <a:rect b="b" l="l" r="r" t="t"/>
              <a:pathLst>
                <a:path extrusionOk="0" h="55" w="28">
                  <a:moveTo>
                    <a:pt x="12" y="55"/>
                  </a:moveTo>
                  <a:cubicBezTo>
                    <a:pt x="6" y="55"/>
                    <a:pt x="2" y="54"/>
                    <a:pt x="0" y="5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3" y="48"/>
                    <a:pt x="7" y="49"/>
                    <a:pt x="11" y="49"/>
                  </a:cubicBezTo>
                  <a:cubicBezTo>
                    <a:pt x="17" y="49"/>
                    <a:pt x="21" y="45"/>
                    <a:pt x="21" y="39"/>
                  </a:cubicBezTo>
                  <a:cubicBezTo>
                    <a:pt x="21" y="34"/>
                    <a:pt x="18" y="32"/>
                    <a:pt x="11" y="29"/>
                  </a:cubicBezTo>
                  <a:cubicBezTo>
                    <a:pt x="3" y="25"/>
                    <a:pt x="0" y="20"/>
                    <a:pt x="0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20" y="0"/>
                    <a:pt x="24" y="1"/>
                    <a:pt x="26" y="2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0" y="4"/>
                    <a:pt x="16" y="4"/>
                  </a:cubicBezTo>
                  <a:cubicBezTo>
                    <a:pt x="10" y="4"/>
                    <a:pt x="7" y="8"/>
                    <a:pt x="7" y="14"/>
                  </a:cubicBezTo>
                  <a:cubicBezTo>
                    <a:pt x="7" y="19"/>
                    <a:pt x="11" y="22"/>
                    <a:pt x="16" y="24"/>
                  </a:cubicBezTo>
                  <a:cubicBezTo>
                    <a:pt x="27" y="28"/>
                    <a:pt x="28" y="34"/>
                    <a:pt x="28" y="39"/>
                  </a:cubicBezTo>
                  <a:cubicBezTo>
                    <a:pt x="28" y="48"/>
                    <a:pt x="21" y="55"/>
                    <a:pt x="12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with picture">
  <p:cSld name="Cover with pictur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ctrTitle"/>
          </p:nvPr>
        </p:nvSpPr>
        <p:spPr>
          <a:xfrm>
            <a:off x="360000" y="4486710"/>
            <a:ext cx="7341454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6"/>
          <p:cNvSpPr txBox="1"/>
          <p:nvPr>
            <p:ph idx="1" type="subTitle"/>
          </p:nvPr>
        </p:nvSpPr>
        <p:spPr>
          <a:xfrm>
            <a:off x="360000" y="4165410"/>
            <a:ext cx="73414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6"/>
          <p:cNvSpPr txBox="1"/>
          <p:nvPr>
            <p:ph idx="10" type="dt"/>
          </p:nvPr>
        </p:nvSpPr>
        <p:spPr>
          <a:xfrm>
            <a:off x="972000" y="6516000"/>
            <a:ext cx="243656" cy="174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"/>
          <p:cNvSpPr/>
          <p:nvPr>
            <p:ph idx="2" type="pic"/>
          </p:nvPr>
        </p:nvSpPr>
        <p:spPr>
          <a:xfrm>
            <a:off x="360000" y="548680"/>
            <a:ext cx="7341454" cy="3528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with picture + pole">
  <p:cSld name="Cover with picture + po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ctrTitle"/>
          </p:nvPr>
        </p:nvSpPr>
        <p:spPr>
          <a:xfrm>
            <a:off x="360000" y="4486710"/>
            <a:ext cx="7341454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7"/>
          <p:cNvSpPr txBox="1"/>
          <p:nvPr>
            <p:ph idx="1" type="subTitle"/>
          </p:nvPr>
        </p:nvSpPr>
        <p:spPr>
          <a:xfrm>
            <a:off x="360000" y="4165410"/>
            <a:ext cx="73414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rgbClr val="334395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33439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7"/>
          <p:cNvSpPr/>
          <p:nvPr>
            <p:ph idx="2" type="pic"/>
          </p:nvPr>
        </p:nvSpPr>
        <p:spPr>
          <a:xfrm>
            <a:off x="360000" y="548680"/>
            <a:ext cx="7341454" cy="3528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7"/>
          <p:cNvSpPr txBox="1"/>
          <p:nvPr>
            <p:ph idx="3" type="body"/>
          </p:nvPr>
        </p:nvSpPr>
        <p:spPr>
          <a:xfrm>
            <a:off x="9770135" y="1772817"/>
            <a:ext cx="20630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10" type="dt"/>
          </p:nvPr>
        </p:nvSpPr>
        <p:spPr>
          <a:xfrm>
            <a:off x="972000" y="6516000"/>
            <a:ext cx="243656" cy="174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with picture + partner's logo">
  <p:cSld name="Cover with picture + partner's logo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ctrTitle"/>
          </p:nvPr>
        </p:nvSpPr>
        <p:spPr>
          <a:xfrm>
            <a:off x="360000" y="4486710"/>
            <a:ext cx="7341454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>
            <a:off x="360000" y="4165410"/>
            <a:ext cx="73414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2" type="pic"/>
          </p:nvPr>
        </p:nvSpPr>
        <p:spPr>
          <a:xfrm>
            <a:off x="360000" y="548680"/>
            <a:ext cx="7341454" cy="3528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8"/>
          <p:cNvSpPr/>
          <p:nvPr>
            <p:ph idx="3" type="pic"/>
          </p:nvPr>
        </p:nvSpPr>
        <p:spPr>
          <a:xfrm>
            <a:off x="9826372" y="2037078"/>
            <a:ext cx="2006828" cy="71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10" type="dt"/>
          </p:nvPr>
        </p:nvSpPr>
        <p:spPr>
          <a:xfrm>
            <a:off x="972000" y="6516000"/>
            <a:ext cx="243656" cy="174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e de titr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 txBox="1"/>
          <p:nvPr>
            <p:ph type="ctrTitle"/>
          </p:nvPr>
        </p:nvSpPr>
        <p:spPr>
          <a:xfrm>
            <a:off x="1200730" y="3553200"/>
            <a:ext cx="64977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4400"/>
              <a:buFont typeface="Arial"/>
              <a:buNone/>
              <a:defRPr b="0" sz="44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1" type="subTitle"/>
          </p:nvPr>
        </p:nvSpPr>
        <p:spPr>
          <a:xfrm>
            <a:off x="4225298" y="5101200"/>
            <a:ext cx="6262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sz="24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>
                <a:solidFill>
                  <a:srgbClr val="8B8B8B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B8B8B"/>
              </a:buClr>
              <a:buSzPts val="1080"/>
              <a:buFont typeface="Arial"/>
              <a:buNone/>
              <a:defRPr>
                <a:solidFill>
                  <a:srgbClr val="8B8B8B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8B8B8B"/>
              </a:buClr>
              <a:buSzPts val="1600"/>
              <a:buNone/>
              <a:defRPr>
                <a:solidFill>
                  <a:srgbClr val="8B8B8B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>
                <a:solidFill>
                  <a:srgbClr val="8B8B8B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9pPr>
          </a:lstStyle>
          <a:p/>
        </p:txBody>
      </p:sp>
      <p:grpSp>
        <p:nvGrpSpPr>
          <p:cNvPr id="122" name="Google Shape;122;p10"/>
          <p:cNvGrpSpPr/>
          <p:nvPr/>
        </p:nvGrpSpPr>
        <p:grpSpPr>
          <a:xfrm>
            <a:off x="1029176" y="941983"/>
            <a:ext cx="1755105" cy="758759"/>
            <a:chOff x="1898" y="4606"/>
            <a:chExt cx="1134" cy="491"/>
          </a:xfrm>
        </p:grpSpPr>
        <p:sp>
          <p:nvSpPr>
            <p:cNvPr id="123" name="Google Shape;123;p10"/>
            <p:cNvSpPr/>
            <p:nvPr/>
          </p:nvSpPr>
          <p:spPr>
            <a:xfrm>
              <a:off x="1898" y="4906"/>
              <a:ext cx="1103" cy="191"/>
            </a:xfrm>
            <a:custGeom>
              <a:rect b="b" l="l" r="r" t="t"/>
              <a:pathLst>
                <a:path extrusionOk="0" h="81" w="467">
                  <a:moveTo>
                    <a:pt x="467" y="26"/>
                  </a:moveTo>
                  <a:cubicBezTo>
                    <a:pt x="427" y="23"/>
                    <a:pt x="377" y="20"/>
                    <a:pt x="323" y="20"/>
                  </a:cubicBezTo>
                  <a:cubicBezTo>
                    <a:pt x="239" y="20"/>
                    <a:pt x="145" y="26"/>
                    <a:pt x="59" y="44"/>
                  </a:cubicBezTo>
                  <a:cubicBezTo>
                    <a:pt x="44" y="25"/>
                    <a:pt x="27" y="1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26"/>
                    <a:pt x="39" y="49"/>
                    <a:pt x="49" y="81"/>
                  </a:cubicBezTo>
                  <a:cubicBezTo>
                    <a:pt x="170" y="36"/>
                    <a:pt x="321" y="27"/>
                    <a:pt x="436" y="27"/>
                  </a:cubicBezTo>
                  <a:cubicBezTo>
                    <a:pt x="447" y="27"/>
                    <a:pt x="457" y="28"/>
                    <a:pt x="467" y="28"/>
                  </a:cubicBezTo>
                  <a:cubicBezTo>
                    <a:pt x="467" y="26"/>
                    <a:pt x="467" y="26"/>
                    <a:pt x="467" y="26"/>
                  </a:cubicBezTo>
                </a:path>
              </a:pathLst>
            </a:custGeom>
            <a:solidFill>
              <a:srgbClr val="4A78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1990" y="4606"/>
              <a:ext cx="1042" cy="321"/>
            </a:xfrm>
            <a:custGeom>
              <a:rect b="b" l="l" r="r" t="t"/>
              <a:pathLst>
                <a:path extrusionOk="0" h="136" w="441">
                  <a:moveTo>
                    <a:pt x="303" y="71"/>
                  </a:moveTo>
                  <a:cubicBezTo>
                    <a:pt x="304" y="68"/>
                    <a:pt x="304" y="65"/>
                    <a:pt x="304" y="61"/>
                  </a:cubicBezTo>
                  <a:cubicBezTo>
                    <a:pt x="304" y="54"/>
                    <a:pt x="300" y="52"/>
                    <a:pt x="295" y="52"/>
                  </a:cubicBezTo>
                  <a:cubicBezTo>
                    <a:pt x="287" y="52"/>
                    <a:pt x="283" y="56"/>
                    <a:pt x="282" y="71"/>
                  </a:cubicBezTo>
                  <a:cubicBezTo>
                    <a:pt x="303" y="71"/>
                    <a:pt x="303" y="71"/>
                    <a:pt x="303" y="71"/>
                  </a:cubicBezTo>
                  <a:moveTo>
                    <a:pt x="151" y="106"/>
                  </a:moveTo>
                  <a:cubicBezTo>
                    <a:pt x="148" y="108"/>
                    <a:pt x="145" y="110"/>
                    <a:pt x="141" y="110"/>
                  </a:cubicBezTo>
                  <a:cubicBezTo>
                    <a:pt x="134" y="110"/>
                    <a:pt x="133" y="104"/>
                    <a:pt x="133" y="96"/>
                  </a:cubicBezTo>
                  <a:cubicBezTo>
                    <a:pt x="133" y="87"/>
                    <a:pt x="135" y="72"/>
                    <a:pt x="137" y="66"/>
                  </a:cubicBezTo>
                  <a:cubicBezTo>
                    <a:pt x="141" y="56"/>
                    <a:pt x="147" y="54"/>
                    <a:pt x="155" y="54"/>
                  </a:cubicBezTo>
                  <a:cubicBezTo>
                    <a:pt x="156" y="54"/>
                    <a:pt x="156" y="54"/>
                    <a:pt x="157" y="54"/>
                  </a:cubicBezTo>
                  <a:lnTo>
                    <a:pt x="151" y="106"/>
                  </a:lnTo>
                  <a:close/>
                  <a:moveTo>
                    <a:pt x="403" y="85"/>
                  </a:moveTo>
                  <a:cubicBezTo>
                    <a:pt x="400" y="110"/>
                    <a:pt x="396" y="115"/>
                    <a:pt x="389" y="115"/>
                  </a:cubicBezTo>
                  <a:cubicBezTo>
                    <a:pt x="382" y="115"/>
                    <a:pt x="380" y="110"/>
                    <a:pt x="380" y="100"/>
                  </a:cubicBezTo>
                  <a:cubicBezTo>
                    <a:pt x="380" y="95"/>
                    <a:pt x="380" y="89"/>
                    <a:pt x="381" y="82"/>
                  </a:cubicBezTo>
                  <a:cubicBezTo>
                    <a:pt x="384" y="57"/>
                    <a:pt x="387" y="52"/>
                    <a:pt x="395" y="52"/>
                  </a:cubicBezTo>
                  <a:cubicBezTo>
                    <a:pt x="401" y="52"/>
                    <a:pt x="404" y="57"/>
                    <a:pt x="404" y="67"/>
                  </a:cubicBezTo>
                  <a:cubicBezTo>
                    <a:pt x="404" y="72"/>
                    <a:pt x="403" y="78"/>
                    <a:pt x="403" y="85"/>
                  </a:cubicBezTo>
                  <a:close/>
                  <a:moveTo>
                    <a:pt x="230" y="133"/>
                  </a:moveTo>
                  <a:cubicBezTo>
                    <a:pt x="194" y="133"/>
                    <a:pt x="194" y="133"/>
                    <a:pt x="194" y="133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230" y="133"/>
                  </a:lnTo>
                  <a:close/>
                  <a:moveTo>
                    <a:pt x="303" y="109"/>
                  </a:moveTo>
                  <a:cubicBezTo>
                    <a:pt x="311" y="109"/>
                    <a:pt x="320" y="108"/>
                    <a:pt x="328" y="106"/>
                  </a:cubicBezTo>
                  <a:cubicBezTo>
                    <a:pt x="324" y="130"/>
                    <a:pt x="324" y="130"/>
                    <a:pt x="324" y="130"/>
                  </a:cubicBezTo>
                  <a:cubicBezTo>
                    <a:pt x="315" y="132"/>
                    <a:pt x="302" y="133"/>
                    <a:pt x="290" y="133"/>
                  </a:cubicBezTo>
                  <a:cubicBezTo>
                    <a:pt x="254" y="133"/>
                    <a:pt x="244" y="118"/>
                    <a:pt x="244" y="97"/>
                  </a:cubicBezTo>
                  <a:cubicBezTo>
                    <a:pt x="244" y="44"/>
                    <a:pt x="267" y="32"/>
                    <a:pt x="298" y="32"/>
                  </a:cubicBezTo>
                  <a:cubicBezTo>
                    <a:pt x="323" y="32"/>
                    <a:pt x="338" y="43"/>
                    <a:pt x="338" y="66"/>
                  </a:cubicBezTo>
                  <a:cubicBezTo>
                    <a:pt x="338" y="76"/>
                    <a:pt x="336" y="85"/>
                    <a:pt x="335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103"/>
                    <a:pt x="284" y="109"/>
                    <a:pt x="303" y="109"/>
                  </a:cubicBezTo>
                  <a:close/>
                  <a:moveTo>
                    <a:pt x="161" y="32"/>
                  </a:moveTo>
                  <a:cubicBezTo>
                    <a:pt x="136" y="32"/>
                    <a:pt x="123" y="37"/>
                    <a:pt x="111" y="49"/>
                  </a:cubicBezTo>
                  <a:cubicBezTo>
                    <a:pt x="101" y="60"/>
                    <a:pt x="95" y="80"/>
                    <a:pt x="95" y="101"/>
                  </a:cubicBezTo>
                  <a:cubicBezTo>
                    <a:pt x="95" y="119"/>
                    <a:pt x="100" y="134"/>
                    <a:pt x="122" y="134"/>
                  </a:cubicBezTo>
                  <a:cubicBezTo>
                    <a:pt x="133" y="134"/>
                    <a:pt x="142" y="130"/>
                    <a:pt x="150" y="125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86" y="33"/>
                    <a:pt x="174" y="32"/>
                    <a:pt x="161" y="32"/>
                  </a:cubicBezTo>
                  <a:close/>
                  <a:moveTo>
                    <a:pt x="441" y="68"/>
                  </a:moveTo>
                  <a:cubicBezTo>
                    <a:pt x="441" y="42"/>
                    <a:pt x="425" y="32"/>
                    <a:pt x="397" y="32"/>
                  </a:cubicBezTo>
                  <a:cubicBezTo>
                    <a:pt x="363" y="32"/>
                    <a:pt x="342" y="47"/>
                    <a:pt x="342" y="99"/>
                  </a:cubicBezTo>
                  <a:cubicBezTo>
                    <a:pt x="342" y="125"/>
                    <a:pt x="359" y="136"/>
                    <a:pt x="387" y="136"/>
                  </a:cubicBezTo>
                  <a:cubicBezTo>
                    <a:pt x="421" y="136"/>
                    <a:pt x="441" y="121"/>
                    <a:pt x="441" y="68"/>
                  </a:cubicBezTo>
                  <a:close/>
                  <a:moveTo>
                    <a:pt x="83" y="0"/>
                  </a:moveTo>
                  <a:cubicBezTo>
                    <a:pt x="75" y="31"/>
                    <a:pt x="63" y="62"/>
                    <a:pt x="48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4" y="68"/>
                    <a:pt x="42" y="31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9"/>
                    <a:pt x="11" y="94"/>
                    <a:pt x="20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83" y="92"/>
                    <a:pt x="105" y="47"/>
                    <a:pt x="121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97D0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back_group_vert2.png" id="125" name="Google Shape;12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087" y="4523327"/>
            <a:ext cx="11974976" cy="705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_group_bleu2.png" id="126" name="Google Shape;126;p10"/>
          <p:cNvPicPr preferRelativeResize="0"/>
          <p:nvPr/>
        </p:nvPicPr>
        <p:blipFill rotWithShape="1">
          <a:blip r:embed="rId3">
            <a:alphaModFix/>
          </a:blip>
          <a:srcRect b="59680" l="66131" r="0" t="0"/>
          <a:stretch/>
        </p:blipFill>
        <p:spPr>
          <a:xfrm flipH="1">
            <a:off x="8062793" y="6250375"/>
            <a:ext cx="4129207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/>
          <p:nvPr/>
        </p:nvSpPr>
        <p:spPr>
          <a:xfrm>
            <a:off x="9347200" y="616021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October 2016</a:t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0" y="6657945"/>
            <a:ext cx="1788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Property of Valeo. Duplication prohibited</a:t>
            </a:r>
            <a:endParaRPr i="1" sz="700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0" y="6464369"/>
            <a:ext cx="111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/>
          <p:nvPr>
            <p:ph type="title"/>
          </p:nvPr>
        </p:nvSpPr>
        <p:spPr>
          <a:xfrm>
            <a:off x="359905" y="216000"/>
            <a:ext cx="11495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Arial"/>
              <a:buNone/>
              <a:defRPr b="0" sz="32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1"/>
          <p:cNvSpPr txBox="1"/>
          <p:nvPr>
            <p:ph idx="1" type="body"/>
          </p:nvPr>
        </p:nvSpPr>
        <p:spPr>
          <a:xfrm>
            <a:off x="899766" y="1411200"/>
            <a:ext cx="10972800" cy="4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5B5B5B"/>
              </a:buClr>
              <a:buSzPts val="2400"/>
              <a:buChar char="•"/>
              <a:defRPr b="0" sz="24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Char char="•"/>
              <a:defRPr b="0" sz="20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718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B5B5B"/>
              </a:buClr>
              <a:buSzPts val="1080"/>
              <a:buFont typeface="Arial"/>
              <a:buChar char="•"/>
              <a:defRPr b="0" sz="18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5B5B5B"/>
              </a:buClr>
              <a:buSzPts val="1800"/>
              <a:buChar char="-"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 b="0" sz="180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0" type="dt"/>
          </p:nvPr>
        </p:nvSpPr>
        <p:spPr>
          <a:xfrm>
            <a:off x="972000" y="6516000"/>
            <a:ext cx="243656" cy="174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" name="Google Shape;11;p1"/>
          <p:cNvCxnSpPr/>
          <p:nvPr/>
        </p:nvCxnSpPr>
        <p:spPr>
          <a:xfrm>
            <a:off x="360000" y="6498000"/>
            <a:ext cx="114732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1"/>
          <p:cNvSpPr txBox="1"/>
          <p:nvPr/>
        </p:nvSpPr>
        <p:spPr>
          <a:xfrm>
            <a:off x="5770467" y="6516000"/>
            <a:ext cx="846386" cy="174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10244671" y="360000"/>
            <a:ext cx="1588529" cy="1071509"/>
            <a:chOff x="6819181" y="3305673"/>
            <a:chExt cx="1588529" cy="1071509"/>
          </a:xfrm>
        </p:grpSpPr>
        <p:sp>
          <p:nvSpPr>
            <p:cNvPr id="14" name="Google Shape;14;p1"/>
            <p:cNvSpPr/>
            <p:nvPr/>
          </p:nvSpPr>
          <p:spPr>
            <a:xfrm>
              <a:off x="6819181" y="3725285"/>
              <a:ext cx="1545070" cy="269001"/>
            </a:xfrm>
            <a:custGeom>
              <a:rect b="b" l="l" r="r" t="t"/>
              <a:pathLst>
                <a:path extrusionOk="0" h="130" w="748">
                  <a:moveTo>
                    <a:pt x="748" y="41"/>
                  </a:moveTo>
                  <a:cubicBezTo>
                    <a:pt x="684" y="36"/>
                    <a:pt x="604" y="32"/>
                    <a:pt x="517" y="32"/>
                  </a:cubicBezTo>
                  <a:cubicBezTo>
                    <a:pt x="383" y="32"/>
                    <a:pt x="232" y="42"/>
                    <a:pt x="95" y="70"/>
                  </a:cubicBezTo>
                  <a:cubicBezTo>
                    <a:pt x="72" y="41"/>
                    <a:pt x="44" y="18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8" y="43"/>
                    <a:pt x="62" y="78"/>
                    <a:pt x="79" y="130"/>
                  </a:cubicBezTo>
                  <a:cubicBezTo>
                    <a:pt x="272" y="58"/>
                    <a:pt x="515" y="44"/>
                    <a:pt x="697" y="44"/>
                  </a:cubicBezTo>
                  <a:cubicBezTo>
                    <a:pt x="715" y="44"/>
                    <a:pt x="732" y="45"/>
                    <a:pt x="748" y="45"/>
                  </a:cubicBezTo>
                  <a:lnTo>
                    <a:pt x="748" y="41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951808" y="3305673"/>
              <a:ext cx="1453654" cy="448835"/>
            </a:xfrm>
            <a:custGeom>
              <a:rect b="b" l="l" r="r" t="t"/>
              <a:pathLst>
                <a:path extrusionOk="0" h="217" w="704">
                  <a:moveTo>
                    <a:pt x="483" y="113"/>
                  </a:moveTo>
                  <a:cubicBezTo>
                    <a:pt x="484" y="108"/>
                    <a:pt x="485" y="104"/>
                    <a:pt x="485" y="98"/>
                  </a:cubicBezTo>
                  <a:cubicBezTo>
                    <a:pt x="485" y="87"/>
                    <a:pt x="478" y="83"/>
                    <a:pt x="471" y="83"/>
                  </a:cubicBezTo>
                  <a:cubicBezTo>
                    <a:pt x="458" y="83"/>
                    <a:pt x="452" y="90"/>
                    <a:pt x="449" y="113"/>
                  </a:cubicBezTo>
                  <a:lnTo>
                    <a:pt x="483" y="113"/>
                  </a:lnTo>
                  <a:close/>
                  <a:moveTo>
                    <a:pt x="240" y="170"/>
                  </a:moveTo>
                  <a:cubicBezTo>
                    <a:pt x="236" y="173"/>
                    <a:pt x="231" y="176"/>
                    <a:pt x="224" y="176"/>
                  </a:cubicBezTo>
                  <a:cubicBezTo>
                    <a:pt x="213" y="176"/>
                    <a:pt x="211" y="166"/>
                    <a:pt x="211" y="154"/>
                  </a:cubicBezTo>
                  <a:cubicBezTo>
                    <a:pt x="211" y="140"/>
                    <a:pt x="215" y="115"/>
                    <a:pt x="219" y="106"/>
                  </a:cubicBezTo>
                  <a:cubicBezTo>
                    <a:pt x="225" y="91"/>
                    <a:pt x="233" y="86"/>
                    <a:pt x="247" y="86"/>
                  </a:cubicBezTo>
                  <a:cubicBezTo>
                    <a:pt x="248" y="86"/>
                    <a:pt x="249" y="86"/>
                    <a:pt x="250" y="87"/>
                  </a:cubicBezTo>
                  <a:lnTo>
                    <a:pt x="240" y="170"/>
                  </a:lnTo>
                  <a:close/>
                  <a:moveTo>
                    <a:pt x="643" y="136"/>
                  </a:moveTo>
                  <a:cubicBezTo>
                    <a:pt x="638" y="176"/>
                    <a:pt x="632" y="185"/>
                    <a:pt x="621" y="185"/>
                  </a:cubicBezTo>
                  <a:cubicBezTo>
                    <a:pt x="610" y="185"/>
                    <a:pt x="606" y="177"/>
                    <a:pt x="606" y="160"/>
                  </a:cubicBezTo>
                  <a:cubicBezTo>
                    <a:pt x="606" y="153"/>
                    <a:pt x="607" y="143"/>
                    <a:pt x="608" y="132"/>
                  </a:cubicBezTo>
                  <a:cubicBezTo>
                    <a:pt x="612" y="92"/>
                    <a:pt x="618" y="83"/>
                    <a:pt x="630" y="83"/>
                  </a:cubicBezTo>
                  <a:cubicBezTo>
                    <a:pt x="641" y="83"/>
                    <a:pt x="645" y="91"/>
                    <a:pt x="645" y="108"/>
                  </a:cubicBezTo>
                  <a:cubicBezTo>
                    <a:pt x="645" y="115"/>
                    <a:pt x="644" y="125"/>
                    <a:pt x="643" y="136"/>
                  </a:cubicBezTo>
                  <a:moveTo>
                    <a:pt x="367" y="212"/>
                  </a:moveTo>
                  <a:cubicBezTo>
                    <a:pt x="309" y="212"/>
                    <a:pt x="309" y="212"/>
                    <a:pt x="309" y="212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93" y="0"/>
                    <a:pt x="393" y="0"/>
                    <a:pt x="393" y="0"/>
                  </a:cubicBezTo>
                  <a:lnTo>
                    <a:pt x="367" y="212"/>
                  </a:lnTo>
                  <a:close/>
                  <a:moveTo>
                    <a:pt x="484" y="175"/>
                  </a:moveTo>
                  <a:cubicBezTo>
                    <a:pt x="496" y="175"/>
                    <a:pt x="511" y="173"/>
                    <a:pt x="524" y="169"/>
                  </a:cubicBezTo>
                  <a:cubicBezTo>
                    <a:pt x="517" y="208"/>
                    <a:pt x="517" y="208"/>
                    <a:pt x="517" y="208"/>
                  </a:cubicBezTo>
                  <a:cubicBezTo>
                    <a:pt x="502" y="212"/>
                    <a:pt x="481" y="214"/>
                    <a:pt x="463" y="214"/>
                  </a:cubicBezTo>
                  <a:cubicBezTo>
                    <a:pt x="405" y="214"/>
                    <a:pt x="389" y="188"/>
                    <a:pt x="389" y="155"/>
                  </a:cubicBezTo>
                  <a:cubicBezTo>
                    <a:pt x="389" y="70"/>
                    <a:pt x="425" y="51"/>
                    <a:pt x="475" y="51"/>
                  </a:cubicBezTo>
                  <a:cubicBezTo>
                    <a:pt x="515" y="51"/>
                    <a:pt x="539" y="70"/>
                    <a:pt x="539" y="106"/>
                  </a:cubicBezTo>
                  <a:cubicBezTo>
                    <a:pt x="539" y="122"/>
                    <a:pt x="536" y="137"/>
                    <a:pt x="534" y="147"/>
                  </a:cubicBezTo>
                  <a:cubicBezTo>
                    <a:pt x="447" y="147"/>
                    <a:pt x="447" y="147"/>
                    <a:pt x="447" y="147"/>
                  </a:cubicBezTo>
                  <a:cubicBezTo>
                    <a:pt x="447" y="165"/>
                    <a:pt x="453" y="175"/>
                    <a:pt x="484" y="175"/>
                  </a:cubicBezTo>
                  <a:moveTo>
                    <a:pt x="257" y="52"/>
                  </a:moveTo>
                  <a:cubicBezTo>
                    <a:pt x="217" y="52"/>
                    <a:pt x="195" y="60"/>
                    <a:pt x="177" y="79"/>
                  </a:cubicBezTo>
                  <a:cubicBezTo>
                    <a:pt x="160" y="96"/>
                    <a:pt x="151" y="128"/>
                    <a:pt x="151" y="161"/>
                  </a:cubicBezTo>
                  <a:cubicBezTo>
                    <a:pt x="151" y="191"/>
                    <a:pt x="159" y="215"/>
                    <a:pt x="195" y="215"/>
                  </a:cubicBezTo>
                  <a:cubicBezTo>
                    <a:pt x="211" y="215"/>
                    <a:pt x="225" y="208"/>
                    <a:pt x="239" y="201"/>
                  </a:cubicBezTo>
                  <a:cubicBezTo>
                    <a:pt x="239" y="201"/>
                    <a:pt x="239" y="201"/>
                    <a:pt x="239" y="201"/>
                  </a:cubicBezTo>
                  <a:cubicBezTo>
                    <a:pt x="238" y="212"/>
                    <a:pt x="238" y="212"/>
                    <a:pt x="238" y="212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296" y="52"/>
                    <a:pt x="278" y="52"/>
                    <a:pt x="257" y="52"/>
                  </a:cubicBezTo>
                  <a:moveTo>
                    <a:pt x="704" y="108"/>
                  </a:moveTo>
                  <a:cubicBezTo>
                    <a:pt x="704" y="67"/>
                    <a:pt x="678" y="51"/>
                    <a:pt x="633" y="51"/>
                  </a:cubicBezTo>
                  <a:cubicBezTo>
                    <a:pt x="579" y="51"/>
                    <a:pt x="546" y="75"/>
                    <a:pt x="546" y="159"/>
                  </a:cubicBezTo>
                  <a:cubicBezTo>
                    <a:pt x="546" y="201"/>
                    <a:pt x="573" y="217"/>
                    <a:pt x="618" y="217"/>
                  </a:cubicBezTo>
                  <a:cubicBezTo>
                    <a:pt x="672" y="217"/>
                    <a:pt x="704" y="193"/>
                    <a:pt x="704" y="108"/>
                  </a:cubicBezTo>
                  <a:moveTo>
                    <a:pt x="131" y="0"/>
                  </a:moveTo>
                  <a:cubicBezTo>
                    <a:pt x="118" y="49"/>
                    <a:pt x="100" y="9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0" y="109"/>
                    <a:pt x="67" y="5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9"/>
                    <a:pt x="16" y="150"/>
                    <a:pt x="31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132" y="147"/>
                    <a:pt x="166" y="76"/>
                    <a:pt x="193" y="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82E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6957803" y="4105933"/>
              <a:ext cx="59945" cy="113895"/>
            </a:xfrm>
            <a:custGeom>
              <a:rect b="b" l="l" r="r" t="t"/>
              <a:pathLst>
                <a:path extrusionOk="0" h="55" w="29">
                  <a:moveTo>
                    <a:pt x="12" y="55"/>
                  </a:moveTo>
                  <a:cubicBezTo>
                    <a:pt x="6" y="55"/>
                    <a:pt x="3" y="54"/>
                    <a:pt x="0" y="52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4" y="48"/>
                    <a:pt x="7" y="49"/>
                    <a:pt x="11" y="49"/>
                  </a:cubicBezTo>
                  <a:cubicBezTo>
                    <a:pt x="17" y="49"/>
                    <a:pt x="21" y="45"/>
                    <a:pt x="21" y="39"/>
                  </a:cubicBezTo>
                  <a:cubicBezTo>
                    <a:pt x="21" y="34"/>
                    <a:pt x="19" y="32"/>
                    <a:pt x="12" y="29"/>
                  </a:cubicBezTo>
                  <a:cubicBezTo>
                    <a:pt x="3" y="25"/>
                    <a:pt x="0" y="20"/>
                    <a:pt x="0" y="15"/>
                  </a:cubicBezTo>
                  <a:cubicBezTo>
                    <a:pt x="0" y="6"/>
                    <a:pt x="6" y="0"/>
                    <a:pt x="16" y="0"/>
                  </a:cubicBezTo>
                  <a:cubicBezTo>
                    <a:pt x="21" y="0"/>
                    <a:pt x="24" y="1"/>
                    <a:pt x="27" y="2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0" y="4"/>
                    <a:pt x="16" y="4"/>
                  </a:cubicBezTo>
                  <a:cubicBezTo>
                    <a:pt x="11" y="4"/>
                    <a:pt x="7" y="8"/>
                    <a:pt x="7" y="14"/>
                  </a:cubicBezTo>
                  <a:cubicBezTo>
                    <a:pt x="7" y="19"/>
                    <a:pt x="12" y="22"/>
                    <a:pt x="16" y="24"/>
                  </a:cubicBezTo>
                  <a:cubicBezTo>
                    <a:pt x="27" y="28"/>
                    <a:pt x="29" y="34"/>
                    <a:pt x="29" y="39"/>
                  </a:cubicBezTo>
                  <a:cubicBezTo>
                    <a:pt x="29" y="48"/>
                    <a:pt x="22" y="55"/>
                    <a:pt x="12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7042474" y="4105933"/>
              <a:ext cx="109399" cy="111647"/>
            </a:xfrm>
            <a:custGeom>
              <a:rect b="b" l="l" r="r" t="t"/>
              <a:pathLst>
                <a:path extrusionOk="0" h="54" w="53">
                  <a:moveTo>
                    <a:pt x="46" y="54"/>
                  </a:moveTo>
                  <a:cubicBezTo>
                    <a:pt x="46" y="53"/>
                    <a:pt x="42" y="14"/>
                    <a:pt x="42" y="14"/>
                  </a:cubicBezTo>
                  <a:cubicBezTo>
                    <a:pt x="41" y="10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10"/>
                    <a:pt x="40" y="14"/>
                  </a:cubicBezTo>
                  <a:cubicBezTo>
                    <a:pt x="40" y="14"/>
                    <a:pt x="29" y="53"/>
                    <a:pt x="28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14"/>
                    <a:pt x="12" y="14"/>
                  </a:cubicBezTo>
                  <a:cubicBezTo>
                    <a:pt x="11" y="11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11"/>
                    <a:pt x="10" y="14"/>
                  </a:cubicBezTo>
                  <a:cubicBezTo>
                    <a:pt x="10" y="14"/>
                    <a:pt x="6" y="53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43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7" y="43"/>
                    <a:pt x="28" y="39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54"/>
                    <a:pt x="53" y="54"/>
                    <a:pt x="53" y="54"/>
                  </a:cubicBezTo>
                  <a:lnTo>
                    <a:pt x="46" y="5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7170606" y="4105933"/>
              <a:ext cx="88418" cy="111647"/>
            </a:xfrm>
            <a:custGeom>
              <a:rect b="b" l="l" r="r" t="t"/>
              <a:pathLst>
                <a:path extrusionOk="0" h="54" w="43">
                  <a:moveTo>
                    <a:pt x="35" y="5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35" y="54"/>
                  </a:lnTo>
                  <a:close/>
                  <a:moveTo>
                    <a:pt x="23" y="13"/>
                  </a:moveTo>
                  <a:cubicBezTo>
                    <a:pt x="22" y="9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9"/>
                    <a:pt x="20" y="1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3" y="13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7282252" y="4105933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5" y="54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8" y="0"/>
                    <a:pt x="14" y="0"/>
                  </a:cubicBezTo>
                  <a:cubicBezTo>
                    <a:pt x="26" y="0"/>
                    <a:pt x="32" y="5"/>
                    <a:pt x="32" y="15"/>
                  </a:cubicBezTo>
                  <a:cubicBezTo>
                    <a:pt x="32" y="25"/>
                    <a:pt x="2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5" y="54"/>
                  </a:lnTo>
                  <a:close/>
                  <a:moveTo>
                    <a:pt x="14" y="4"/>
                  </a:moveTo>
                  <a:cubicBezTo>
                    <a:pt x="11" y="4"/>
                    <a:pt x="9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8"/>
                    <a:pt x="10" y="28"/>
                    <a:pt x="12" y="28"/>
                  </a:cubicBezTo>
                  <a:cubicBezTo>
                    <a:pt x="21" y="28"/>
                    <a:pt x="25" y="23"/>
                    <a:pt x="25" y="16"/>
                  </a:cubicBezTo>
                  <a:cubicBezTo>
                    <a:pt x="25" y="8"/>
                    <a:pt x="21" y="4"/>
                    <a:pt x="14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368423" y="4105933"/>
              <a:ext cx="58446" cy="111647"/>
            </a:xfrm>
            <a:custGeom>
              <a:rect b="b" l="l" r="r" t="t"/>
              <a:pathLst>
                <a:path extrusionOk="0" h="149" w="78">
                  <a:moveTo>
                    <a:pt x="50" y="14"/>
                  </a:moveTo>
                  <a:lnTo>
                    <a:pt x="50" y="149"/>
                  </a:lnTo>
                  <a:lnTo>
                    <a:pt x="31" y="149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496554" y="4105933"/>
              <a:ext cx="59945" cy="111647"/>
            </a:xfrm>
            <a:custGeom>
              <a:rect b="b" l="l" r="r" t="t"/>
              <a:pathLst>
                <a:path extrusionOk="0" h="149" w="80">
                  <a:moveTo>
                    <a:pt x="50" y="14"/>
                  </a:moveTo>
                  <a:lnTo>
                    <a:pt x="50" y="149"/>
                  </a:lnTo>
                  <a:lnTo>
                    <a:pt x="31" y="149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581226" y="4105933"/>
              <a:ext cx="51702" cy="111647"/>
            </a:xfrm>
            <a:custGeom>
              <a:rect b="b" l="l" r="r" t="t"/>
              <a:pathLst>
                <a:path extrusionOk="0" h="149" w="69">
                  <a:moveTo>
                    <a:pt x="0" y="149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20" y="14"/>
                  </a:lnTo>
                  <a:lnTo>
                    <a:pt x="20" y="66"/>
                  </a:lnTo>
                  <a:lnTo>
                    <a:pt x="64" y="66"/>
                  </a:lnTo>
                  <a:lnTo>
                    <a:pt x="64" y="80"/>
                  </a:lnTo>
                  <a:lnTo>
                    <a:pt x="20" y="80"/>
                  </a:lnTo>
                  <a:lnTo>
                    <a:pt x="20" y="135"/>
                  </a:lnTo>
                  <a:lnTo>
                    <a:pt x="69" y="135"/>
                  </a:lnTo>
                  <a:lnTo>
                    <a:pt x="69" y="149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656156" y="4105933"/>
              <a:ext cx="63691" cy="113895"/>
            </a:xfrm>
            <a:custGeom>
              <a:rect b="b" l="l" r="r" t="t"/>
              <a:pathLst>
                <a:path extrusionOk="0" h="55" w="31">
                  <a:moveTo>
                    <a:pt x="20" y="55"/>
                  </a:moveTo>
                  <a:cubicBezTo>
                    <a:pt x="7" y="55"/>
                    <a:pt x="0" y="42"/>
                    <a:pt x="0" y="27"/>
                  </a:cubicBezTo>
                  <a:cubicBezTo>
                    <a:pt x="0" y="12"/>
                    <a:pt x="7" y="0"/>
                    <a:pt x="20" y="0"/>
                  </a:cubicBezTo>
                  <a:cubicBezTo>
                    <a:pt x="25" y="0"/>
                    <a:pt x="28" y="1"/>
                    <a:pt x="30" y="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7" y="6"/>
                    <a:pt x="25" y="5"/>
                    <a:pt x="21" y="5"/>
                  </a:cubicBezTo>
                  <a:cubicBezTo>
                    <a:pt x="11" y="5"/>
                    <a:pt x="7" y="16"/>
                    <a:pt x="7" y="27"/>
                  </a:cubicBezTo>
                  <a:cubicBezTo>
                    <a:pt x="7" y="39"/>
                    <a:pt x="11" y="49"/>
                    <a:pt x="21" y="49"/>
                  </a:cubicBezTo>
                  <a:cubicBezTo>
                    <a:pt x="24" y="49"/>
                    <a:pt x="27" y="49"/>
                    <a:pt x="29" y="47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28" y="54"/>
                    <a:pt x="24" y="55"/>
                    <a:pt x="20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744574" y="4105933"/>
              <a:ext cx="70435" cy="111647"/>
            </a:xfrm>
            <a:custGeom>
              <a:rect b="b" l="l" r="r" t="t"/>
              <a:pathLst>
                <a:path extrusionOk="0" h="149" w="94">
                  <a:moveTo>
                    <a:pt x="75" y="149"/>
                  </a:moveTo>
                  <a:lnTo>
                    <a:pt x="75" y="80"/>
                  </a:lnTo>
                  <a:lnTo>
                    <a:pt x="19" y="80"/>
                  </a:lnTo>
                  <a:lnTo>
                    <a:pt x="19" y="149"/>
                  </a:lnTo>
                  <a:lnTo>
                    <a:pt x="0" y="14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66"/>
                  </a:lnTo>
                  <a:lnTo>
                    <a:pt x="75" y="66"/>
                  </a:lnTo>
                  <a:lnTo>
                    <a:pt x="75" y="0"/>
                  </a:lnTo>
                  <a:lnTo>
                    <a:pt x="94" y="0"/>
                  </a:lnTo>
                  <a:lnTo>
                    <a:pt x="94" y="149"/>
                  </a:lnTo>
                  <a:lnTo>
                    <a:pt x="75" y="149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847979" y="4105933"/>
              <a:ext cx="80176" cy="111647"/>
            </a:xfrm>
            <a:custGeom>
              <a:rect b="b" l="l" r="r" t="t"/>
              <a:pathLst>
                <a:path extrusionOk="0" h="54" w="39">
                  <a:moveTo>
                    <a:pt x="33" y="5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1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12"/>
                    <a:pt x="6" y="15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2" y="41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1"/>
                    <a:pt x="33" y="3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54"/>
                    <a:pt x="39" y="54"/>
                    <a:pt x="39" y="54"/>
                  </a:cubicBezTo>
                  <a:lnTo>
                    <a:pt x="33" y="5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957377" y="4105933"/>
              <a:ext cx="80925" cy="113895"/>
            </a:xfrm>
            <a:custGeom>
              <a:rect b="b" l="l" r="r" t="t"/>
              <a:pathLst>
                <a:path extrusionOk="0" h="55" w="39">
                  <a:moveTo>
                    <a:pt x="19" y="55"/>
                  </a:moveTo>
                  <a:cubicBezTo>
                    <a:pt x="5" y="55"/>
                    <a:pt x="0" y="43"/>
                    <a:pt x="0" y="27"/>
                  </a:cubicBezTo>
                  <a:cubicBezTo>
                    <a:pt x="0" y="12"/>
                    <a:pt x="5" y="0"/>
                    <a:pt x="19" y="0"/>
                  </a:cubicBezTo>
                  <a:cubicBezTo>
                    <a:pt x="33" y="0"/>
                    <a:pt x="39" y="12"/>
                    <a:pt x="39" y="27"/>
                  </a:cubicBezTo>
                  <a:cubicBezTo>
                    <a:pt x="39" y="43"/>
                    <a:pt x="33" y="55"/>
                    <a:pt x="19" y="55"/>
                  </a:cubicBezTo>
                  <a:close/>
                  <a:moveTo>
                    <a:pt x="19" y="4"/>
                  </a:moveTo>
                  <a:cubicBezTo>
                    <a:pt x="9" y="4"/>
                    <a:pt x="7" y="16"/>
                    <a:pt x="7" y="27"/>
                  </a:cubicBezTo>
                  <a:cubicBezTo>
                    <a:pt x="7" y="38"/>
                    <a:pt x="9" y="49"/>
                    <a:pt x="19" y="49"/>
                  </a:cubicBezTo>
                  <a:cubicBezTo>
                    <a:pt x="29" y="49"/>
                    <a:pt x="31" y="38"/>
                    <a:pt x="31" y="27"/>
                  </a:cubicBezTo>
                  <a:cubicBezTo>
                    <a:pt x="31" y="16"/>
                    <a:pt x="29" y="4"/>
                    <a:pt x="19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8066776" y="4105933"/>
              <a:ext cx="47956" cy="111647"/>
            </a:xfrm>
            <a:custGeom>
              <a:rect b="b" l="l" r="r" t="t"/>
              <a:pathLst>
                <a:path extrusionOk="0" h="149" w="64">
                  <a:moveTo>
                    <a:pt x="0" y="149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35"/>
                  </a:lnTo>
                  <a:lnTo>
                    <a:pt x="64" y="135"/>
                  </a:lnTo>
                  <a:lnTo>
                    <a:pt x="64" y="149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8132715" y="4105933"/>
              <a:ext cx="78677" cy="113895"/>
            </a:xfrm>
            <a:custGeom>
              <a:rect b="b" l="l" r="r" t="t"/>
              <a:pathLst>
                <a:path extrusionOk="0" h="55" w="38">
                  <a:moveTo>
                    <a:pt x="19" y="55"/>
                  </a:moveTo>
                  <a:cubicBezTo>
                    <a:pt x="5" y="55"/>
                    <a:pt x="0" y="43"/>
                    <a:pt x="0" y="27"/>
                  </a:cubicBezTo>
                  <a:cubicBezTo>
                    <a:pt x="0" y="12"/>
                    <a:pt x="5" y="0"/>
                    <a:pt x="19" y="0"/>
                  </a:cubicBezTo>
                  <a:cubicBezTo>
                    <a:pt x="33" y="0"/>
                    <a:pt x="38" y="12"/>
                    <a:pt x="38" y="27"/>
                  </a:cubicBezTo>
                  <a:cubicBezTo>
                    <a:pt x="38" y="43"/>
                    <a:pt x="33" y="55"/>
                    <a:pt x="19" y="55"/>
                  </a:cubicBezTo>
                  <a:close/>
                  <a:moveTo>
                    <a:pt x="19" y="4"/>
                  </a:moveTo>
                  <a:cubicBezTo>
                    <a:pt x="9" y="4"/>
                    <a:pt x="7" y="16"/>
                    <a:pt x="7" y="27"/>
                  </a:cubicBezTo>
                  <a:cubicBezTo>
                    <a:pt x="7" y="38"/>
                    <a:pt x="9" y="49"/>
                    <a:pt x="19" y="49"/>
                  </a:cubicBezTo>
                  <a:cubicBezTo>
                    <a:pt x="29" y="49"/>
                    <a:pt x="31" y="38"/>
                    <a:pt x="31" y="27"/>
                  </a:cubicBezTo>
                  <a:cubicBezTo>
                    <a:pt x="31" y="16"/>
                    <a:pt x="29" y="4"/>
                    <a:pt x="19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8238367" y="4105933"/>
              <a:ext cx="74182" cy="113895"/>
            </a:xfrm>
            <a:custGeom>
              <a:rect b="b" l="l" r="r" t="t"/>
              <a:pathLst>
                <a:path extrusionOk="0" h="55" w="36">
                  <a:moveTo>
                    <a:pt x="22" y="55"/>
                  </a:moveTo>
                  <a:cubicBezTo>
                    <a:pt x="10" y="55"/>
                    <a:pt x="0" y="46"/>
                    <a:pt x="0" y="27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28" y="0"/>
                    <a:pt x="32" y="1"/>
                    <a:pt x="35" y="2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1" y="6"/>
                    <a:pt x="28" y="5"/>
                    <a:pt x="23" y="5"/>
                  </a:cubicBezTo>
                  <a:cubicBezTo>
                    <a:pt x="13" y="5"/>
                    <a:pt x="7" y="12"/>
                    <a:pt x="7" y="27"/>
                  </a:cubicBezTo>
                  <a:cubicBezTo>
                    <a:pt x="7" y="42"/>
                    <a:pt x="14" y="50"/>
                    <a:pt x="22" y="50"/>
                  </a:cubicBezTo>
                  <a:cubicBezTo>
                    <a:pt x="26" y="50"/>
                    <a:pt x="28" y="49"/>
                    <a:pt x="29" y="4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3" y="54"/>
                    <a:pt x="29" y="55"/>
                    <a:pt x="22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331281" y="4105933"/>
              <a:ext cx="76429" cy="111647"/>
            </a:xfrm>
            <a:custGeom>
              <a:rect b="b" l="l" r="r" t="t"/>
              <a:pathLst>
                <a:path extrusionOk="0" h="149" w="102">
                  <a:moveTo>
                    <a:pt x="61" y="83"/>
                  </a:moveTo>
                  <a:lnTo>
                    <a:pt x="61" y="149"/>
                  </a:lnTo>
                  <a:lnTo>
                    <a:pt x="41" y="149"/>
                  </a:lnTo>
                  <a:lnTo>
                    <a:pt x="41" y="8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61" y="83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963797" y="4263287"/>
              <a:ext cx="49454" cy="111647"/>
            </a:xfrm>
            <a:custGeom>
              <a:rect b="b" l="l" r="r" t="t"/>
              <a:pathLst>
                <a:path extrusionOk="0" h="149" w="66">
                  <a:moveTo>
                    <a:pt x="19" y="14"/>
                  </a:moveTo>
                  <a:lnTo>
                    <a:pt x="19" y="66"/>
                  </a:lnTo>
                  <a:lnTo>
                    <a:pt x="64" y="66"/>
                  </a:lnTo>
                  <a:lnTo>
                    <a:pt x="64" y="80"/>
                  </a:lnTo>
                  <a:lnTo>
                    <a:pt x="19" y="80"/>
                  </a:lnTo>
                  <a:lnTo>
                    <a:pt x="19" y="149"/>
                  </a:lnTo>
                  <a:lnTo>
                    <a:pt x="0" y="149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1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7040226" y="4263287"/>
              <a:ext cx="78677" cy="113895"/>
            </a:xfrm>
            <a:custGeom>
              <a:rect b="b" l="l" r="r" t="t"/>
              <a:pathLst>
                <a:path extrusionOk="0" h="55" w="38">
                  <a:moveTo>
                    <a:pt x="19" y="55"/>
                  </a:moveTo>
                  <a:cubicBezTo>
                    <a:pt x="5" y="55"/>
                    <a:pt x="0" y="43"/>
                    <a:pt x="0" y="27"/>
                  </a:cubicBezTo>
                  <a:cubicBezTo>
                    <a:pt x="0" y="12"/>
                    <a:pt x="5" y="0"/>
                    <a:pt x="19" y="0"/>
                  </a:cubicBezTo>
                  <a:cubicBezTo>
                    <a:pt x="33" y="0"/>
                    <a:pt x="38" y="12"/>
                    <a:pt x="38" y="27"/>
                  </a:cubicBezTo>
                  <a:cubicBezTo>
                    <a:pt x="38" y="43"/>
                    <a:pt x="33" y="55"/>
                    <a:pt x="19" y="55"/>
                  </a:cubicBezTo>
                  <a:close/>
                  <a:moveTo>
                    <a:pt x="19" y="4"/>
                  </a:moveTo>
                  <a:cubicBezTo>
                    <a:pt x="9" y="4"/>
                    <a:pt x="7" y="16"/>
                    <a:pt x="7" y="27"/>
                  </a:cubicBezTo>
                  <a:cubicBezTo>
                    <a:pt x="7" y="38"/>
                    <a:pt x="9" y="49"/>
                    <a:pt x="19" y="49"/>
                  </a:cubicBezTo>
                  <a:cubicBezTo>
                    <a:pt x="29" y="49"/>
                    <a:pt x="31" y="38"/>
                    <a:pt x="31" y="27"/>
                  </a:cubicBezTo>
                  <a:cubicBezTo>
                    <a:pt x="31" y="16"/>
                    <a:pt x="29" y="4"/>
                    <a:pt x="19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54121" y="4263287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4" y="54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7" y="0"/>
                    <a:pt x="13" y="0"/>
                  </a:cubicBezTo>
                  <a:cubicBezTo>
                    <a:pt x="25" y="0"/>
                    <a:pt x="31" y="5"/>
                    <a:pt x="31" y="15"/>
                  </a:cubicBezTo>
                  <a:cubicBezTo>
                    <a:pt x="31" y="25"/>
                    <a:pt x="2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4" y="54"/>
                  </a:lnTo>
                  <a:close/>
                  <a:moveTo>
                    <a:pt x="13" y="4"/>
                  </a:moveTo>
                  <a:cubicBezTo>
                    <a:pt x="10" y="4"/>
                    <a:pt x="8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9" y="28"/>
                    <a:pt x="11" y="28"/>
                  </a:cubicBezTo>
                  <a:cubicBezTo>
                    <a:pt x="20" y="28"/>
                    <a:pt x="24" y="23"/>
                    <a:pt x="24" y="16"/>
                  </a:cubicBezTo>
                  <a:cubicBezTo>
                    <a:pt x="24" y="8"/>
                    <a:pt x="21" y="4"/>
                    <a:pt x="13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302484" y="4263287"/>
              <a:ext cx="59945" cy="113895"/>
            </a:xfrm>
            <a:custGeom>
              <a:rect b="b" l="l" r="r" t="t"/>
              <a:pathLst>
                <a:path extrusionOk="0" h="55" w="29">
                  <a:moveTo>
                    <a:pt x="13" y="55"/>
                  </a:moveTo>
                  <a:cubicBezTo>
                    <a:pt x="6" y="55"/>
                    <a:pt x="3" y="54"/>
                    <a:pt x="0" y="52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4" y="48"/>
                    <a:pt x="7" y="49"/>
                    <a:pt x="11" y="49"/>
                  </a:cubicBezTo>
                  <a:cubicBezTo>
                    <a:pt x="17" y="49"/>
                    <a:pt x="21" y="45"/>
                    <a:pt x="21" y="39"/>
                  </a:cubicBezTo>
                  <a:cubicBezTo>
                    <a:pt x="21" y="34"/>
                    <a:pt x="19" y="32"/>
                    <a:pt x="12" y="29"/>
                  </a:cubicBezTo>
                  <a:cubicBezTo>
                    <a:pt x="3" y="25"/>
                    <a:pt x="1" y="20"/>
                    <a:pt x="1" y="15"/>
                  </a:cubicBezTo>
                  <a:cubicBezTo>
                    <a:pt x="1" y="6"/>
                    <a:pt x="6" y="0"/>
                    <a:pt x="16" y="0"/>
                  </a:cubicBezTo>
                  <a:cubicBezTo>
                    <a:pt x="21" y="0"/>
                    <a:pt x="24" y="1"/>
                    <a:pt x="27" y="2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0" y="4"/>
                    <a:pt x="17" y="4"/>
                  </a:cubicBezTo>
                  <a:cubicBezTo>
                    <a:pt x="11" y="4"/>
                    <a:pt x="8" y="8"/>
                    <a:pt x="8" y="14"/>
                  </a:cubicBezTo>
                  <a:cubicBezTo>
                    <a:pt x="8" y="19"/>
                    <a:pt x="12" y="22"/>
                    <a:pt x="17" y="24"/>
                  </a:cubicBezTo>
                  <a:cubicBezTo>
                    <a:pt x="27" y="28"/>
                    <a:pt x="29" y="34"/>
                    <a:pt x="29" y="39"/>
                  </a:cubicBezTo>
                  <a:cubicBezTo>
                    <a:pt x="29" y="48"/>
                    <a:pt x="22" y="55"/>
                    <a:pt x="13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391651" y="4263287"/>
              <a:ext cx="109399" cy="111647"/>
            </a:xfrm>
            <a:custGeom>
              <a:rect b="b" l="l" r="r" t="t"/>
              <a:pathLst>
                <a:path extrusionOk="0" h="54" w="53">
                  <a:moveTo>
                    <a:pt x="46" y="54"/>
                  </a:moveTo>
                  <a:cubicBezTo>
                    <a:pt x="46" y="53"/>
                    <a:pt x="42" y="14"/>
                    <a:pt x="42" y="14"/>
                  </a:cubicBezTo>
                  <a:cubicBezTo>
                    <a:pt x="41" y="10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10"/>
                    <a:pt x="40" y="14"/>
                  </a:cubicBezTo>
                  <a:cubicBezTo>
                    <a:pt x="40" y="14"/>
                    <a:pt x="29" y="53"/>
                    <a:pt x="28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14"/>
                    <a:pt x="12" y="14"/>
                  </a:cubicBezTo>
                  <a:cubicBezTo>
                    <a:pt x="11" y="11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11"/>
                    <a:pt x="10" y="14"/>
                  </a:cubicBezTo>
                  <a:cubicBezTo>
                    <a:pt x="10" y="14"/>
                    <a:pt x="6" y="53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43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7" y="43"/>
                    <a:pt x="28" y="39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54"/>
                    <a:pt x="53" y="54"/>
                    <a:pt x="53" y="54"/>
                  </a:cubicBezTo>
                  <a:lnTo>
                    <a:pt x="46" y="5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7523529" y="4263287"/>
              <a:ext cx="89168" cy="111647"/>
            </a:xfrm>
            <a:custGeom>
              <a:rect b="b" l="l" r="r" t="t"/>
              <a:pathLst>
                <a:path extrusionOk="0" h="54" w="43">
                  <a:moveTo>
                    <a:pt x="35" y="5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35" y="54"/>
                  </a:lnTo>
                  <a:close/>
                  <a:moveTo>
                    <a:pt x="23" y="13"/>
                  </a:moveTo>
                  <a:cubicBezTo>
                    <a:pt x="21" y="9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9"/>
                    <a:pt x="19" y="1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3" y="13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7639671" y="4263287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5" y="54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8" y="0"/>
                    <a:pt x="13" y="0"/>
                  </a:cubicBezTo>
                  <a:cubicBezTo>
                    <a:pt x="26" y="0"/>
                    <a:pt x="32" y="5"/>
                    <a:pt x="32" y="15"/>
                  </a:cubicBezTo>
                  <a:cubicBezTo>
                    <a:pt x="32" y="25"/>
                    <a:pt x="2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5" y="54"/>
                  </a:lnTo>
                  <a:close/>
                  <a:moveTo>
                    <a:pt x="13" y="4"/>
                  </a:moveTo>
                  <a:cubicBezTo>
                    <a:pt x="11" y="4"/>
                    <a:pt x="9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8"/>
                    <a:pt x="10" y="28"/>
                    <a:pt x="12" y="28"/>
                  </a:cubicBezTo>
                  <a:cubicBezTo>
                    <a:pt x="21" y="28"/>
                    <a:pt x="25" y="23"/>
                    <a:pt x="25" y="16"/>
                  </a:cubicBezTo>
                  <a:cubicBezTo>
                    <a:pt x="25" y="8"/>
                    <a:pt x="21" y="4"/>
                    <a:pt x="13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7728090" y="4263287"/>
              <a:ext cx="59945" cy="111647"/>
            </a:xfrm>
            <a:custGeom>
              <a:rect b="b" l="l" r="r" t="t"/>
              <a:pathLst>
                <a:path extrusionOk="0" h="149" w="80">
                  <a:moveTo>
                    <a:pt x="50" y="14"/>
                  </a:moveTo>
                  <a:lnTo>
                    <a:pt x="50" y="149"/>
                  </a:lnTo>
                  <a:lnTo>
                    <a:pt x="30" y="149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7817257" y="4263287"/>
              <a:ext cx="51702" cy="111647"/>
            </a:xfrm>
            <a:custGeom>
              <a:rect b="b" l="l" r="r" t="t"/>
              <a:pathLst>
                <a:path extrusionOk="0" h="149" w="69">
                  <a:moveTo>
                    <a:pt x="0" y="149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9" y="14"/>
                  </a:lnTo>
                  <a:lnTo>
                    <a:pt x="19" y="66"/>
                  </a:lnTo>
                  <a:lnTo>
                    <a:pt x="63" y="66"/>
                  </a:lnTo>
                  <a:lnTo>
                    <a:pt x="63" y="80"/>
                  </a:lnTo>
                  <a:lnTo>
                    <a:pt x="19" y="80"/>
                  </a:lnTo>
                  <a:lnTo>
                    <a:pt x="19" y="135"/>
                  </a:lnTo>
                  <a:lnTo>
                    <a:pt x="69" y="135"/>
                  </a:lnTo>
                  <a:lnTo>
                    <a:pt x="69" y="149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7901929" y="4263287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4" y="54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7" y="0"/>
                    <a:pt x="13" y="0"/>
                  </a:cubicBezTo>
                  <a:cubicBezTo>
                    <a:pt x="25" y="0"/>
                    <a:pt x="31" y="5"/>
                    <a:pt x="31" y="15"/>
                  </a:cubicBezTo>
                  <a:cubicBezTo>
                    <a:pt x="31" y="25"/>
                    <a:pt x="2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4" y="54"/>
                  </a:lnTo>
                  <a:close/>
                  <a:moveTo>
                    <a:pt x="13" y="4"/>
                  </a:moveTo>
                  <a:cubicBezTo>
                    <a:pt x="10" y="4"/>
                    <a:pt x="8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9" y="28"/>
                    <a:pt x="11" y="28"/>
                  </a:cubicBezTo>
                  <a:cubicBezTo>
                    <a:pt x="20" y="28"/>
                    <a:pt x="24" y="23"/>
                    <a:pt x="24" y="16"/>
                  </a:cubicBezTo>
                  <a:cubicBezTo>
                    <a:pt x="24" y="8"/>
                    <a:pt x="21" y="4"/>
                    <a:pt x="13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8052539" y="4263287"/>
              <a:ext cx="63691" cy="113895"/>
            </a:xfrm>
            <a:custGeom>
              <a:rect b="b" l="l" r="r" t="t"/>
              <a:pathLst>
                <a:path extrusionOk="0" h="55" w="31">
                  <a:moveTo>
                    <a:pt x="20" y="55"/>
                  </a:moveTo>
                  <a:cubicBezTo>
                    <a:pt x="7" y="55"/>
                    <a:pt x="0" y="42"/>
                    <a:pt x="0" y="27"/>
                  </a:cubicBezTo>
                  <a:cubicBezTo>
                    <a:pt x="0" y="12"/>
                    <a:pt x="7" y="0"/>
                    <a:pt x="20" y="0"/>
                  </a:cubicBezTo>
                  <a:cubicBezTo>
                    <a:pt x="25" y="0"/>
                    <a:pt x="28" y="1"/>
                    <a:pt x="30" y="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7" y="6"/>
                    <a:pt x="25" y="5"/>
                    <a:pt x="21" y="5"/>
                  </a:cubicBezTo>
                  <a:cubicBezTo>
                    <a:pt x="11" y="5"/>
                    <a:pt x="7" y="16"/>
                    <a:pt x="7" y="27"/>
                  </a:cubicBezTo>
                  <a:cubicBezTo>
                    <a:pt x="7" y="39"/>
                    <a:pt x="11" y="49"/>
                    <a:pt x="21" y="49"/>
                  </a:cubicBezTo>
                  <a:cubicBezTo>
                    <a:pt x="24" y="49"/>
                    <a:pt x="27" y="49"/>
                    <a:pt x="29" y="47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28" y="54"/>
                    <a:pt x="24" y="55"/>
                    <a:pt x="20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8134963" y="4263287"/>
              <a:ext cx="89168" cy="111647"/>
            </a:xfrm>
            <a:custGeom>
              <a:rect b="b" l="l" r="r" t="t"/>
              <a:pathLst>
                <a:path extrusionOk="0" h="54" w="43">
                  <a:moveTo>
                    <a:pt x="36" y="5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36" y="54"/>
                  </a:lnTo>
                  <a:close/>
                  <a:moveTo>
                    <a:pt x="23" y="13"/>
                  </a:moveTo>
                  <a:cubicBezTo>
                    <a:pt x="22" y="9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9"/>
                    <a:pt x="20" y="1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3" y="13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8250356" y="4263287"/>
              <a:ext cx="68187" cy="111647"/>
            </a:xfrm>
            <a:custGeom>
              <a:rect b="b" l="l" r="r" t="t"/>
              <a:pathLst>
                <a:path extrusionOk="0" h="54" w="33">
                  <a:moveTo>
                    <a:pt x="25" y="54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8" y="0"/>
                    <a:pt x="14" y="0"/>
                  </a:cubicBezTo>
                  <a:cubicBezTo>
                    <a:pt x="26" y="0"/>
                    <a:pt x="32" y="5"/>
                    <a:pt x="32" y="15"/>
                  </a:cubicBezTo>
                  <a:cubicBezTo>
                    <a:pt x="32" y="25"/>
                    <a:pt x="2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33" y="54"/>
                    <a:pt x="33" y="54"/>
                    <a:pt x="33" y="54"/>
                  </a:cubicBezTo>
                  <a:lnTo>
                    <a:pt x="25" y="54"/>
                  </a:lnTo>
                  <a:close/>
                  <a:moveTo>
                    <a:pt x="14" y="4"/>
                  </a:moveTo>
                  <a:cubicBezTo>
                    <a:pt x="11" y="4"/>
                    <a:pt x="9" y="4"/>
                    <a:pt x="7" y="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8"/>
                    <a:pt x="10" y="28"/>
                    <a:pt x="12" y="28"/>
                  </a:cubicBezTo>
                  <a:cubicBezTo>
                    <a:pt x="21" y="28"/>
                    <a:pt x="25" y="23"/>
                    <a:pt x="25" y="16"/>
                  </a:cubicBezTo>
                  <a:cubicBezTo>
                    <a:pt x="25" y="8"/>
                    <a:pt x="21" y="4"/>
                    <a:pt x="14" y="4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8345518" y="4263287"/>
              <a:ext cx="57697" cy="113895"/>
            </a:xfrm>
            <a:custGeom>
              <a:rect b="b" l="l" r="r" t="t"/>
              <a:pathLst>
                <a:path extrusionOk="0" h="55" w="28">
                  <a:moveTo>
                    <a:pt x="12" y="55"/>
                  </a:moveTo>
                  <a:cubicBezTo>
                    <a:pt x="6" y="55"/>
                    <a:pt x="2" y="54"/>
                    <a:pt x="0" y="5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3" y="48"/>
                    <a:pt x="7" y="49"/>
                    <a:pt x="11" y="49"/>
                  </a:cubicBezTo>
                  <a:cubicBezTo>
                    <a:pt x="17" y="49"/>
                    <a:pt x="21" y="45"/>
                    <a:pt x="21" y="39"/>
                  </a:cubicBezTo>
                  <a:cubicBezTo>
                    <a:pt x="21" y="34"/>
                    <a:pt x="18" y="32"/>
                    <a:pt x="11" y="29"/>
                  </a:cubicBezTo>
                  <a:cubicBezTo>
                    <a:pt x="3" y="25"/>
                    <a:pt x="0" y="20"/>
                    <a:pt x="0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20" y="0"/>
                    <a:pt x="24" y="1"/>
                    <a:pt x="26" y="2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0" y="4"/>
                    <a:pt x="16" y="4"/>
                  </a:cubicBezTo>
                  <a:cubicBezTo>
                    <a:pt x="10" y="4"/>
                    <a:pt x="7" y="8"/>
                    <a:pt x="7" y="14"/>
                  </a:cubicBezTo>
                  <a:cubicBezTo>
                    <a:pt x="7" y="19"/>
                    <a:pt x="11" y="22"/>
                    <a:pt x="16" y="24"/>
                  </a:cubicBezTo>
                  <a:cubicBezTo>
                    <a:pt x="27" y="28"/>
                    <a:pt x="28" y="34"/>
                    <a:pt x="28" y="39"/>
                  </a:cubicBezTo>
                  <a:cubicBezTo>
                    <a:pt x="28" y="48"/>
                    <a:pt x="21" y="55"/>
                    <a:pt x="12" y="55"/>
                  </a:cubicBez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rbe2.png" id="108" name="Google Shape;108;p9"/>
          <p:cNvPicPr preferRelativeResize="0"/>
          <p:nvPr/>
        </p:nvPicPr>
        <p:blipFill rotWithShape="1">
          <a:blip r:embed="rId1">
            <a:alphaModFix/>
          </a:blip>
          <a:srcRect b="58521" l="0" r="5446" t="0"/>
          <a:stretch/>
        </p:blipFill>
        <p:spPr>
          <a:xfrm>
            <a:off x="733296" y="6232909"/>
            <a:ext cx="11458704" cy="625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_group_vert2.png" id="109" name="Google Shape;10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087" y="548680"/>
            <a:ext cx="3461403" cy="431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>
            <p:ph type="title"/>
          </p:nvPr>
        </p:nvSpPr>
        <p:spPr>
          <a:xfrm>
            <a:off x="359905" y="216000"/>
            <a:ext cx="11495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899766" y="1411200"/>
            <a:ext cx="10972800" cy="4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718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B5B5B"/>
              </a:buClr>
              <a:buSzPts val="1080"/>
              <a:buFont typeface="Arial"/>
              <a:buChar char="•"/>
              <a:defRPr b="0" i="0" sz="18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2" name="Google Shape;112;p9"/>
          <p:cNvGrpSpPr/>
          <p:nvPr/>
        </p:nvGrpSpPr>
        <p:grpSpPr>
          <a:xfrm>
            <a:off x="11301373" y="6332753"/>
            <a:ext cx="750224" cy="323972"/>
            <a:chOff x="1898" y="4606"/>
            <a:chExt cx="1134" cy="491"/>
          </a:xfrm>
        </p:grpSpPr>
        <p:sp>
          <p:nvSpPr>
            <p:cNvPr id="113" name="Google Shape;113;p9"/>
            <p:cNvSpPr/>
            <p:nvPr/>
          </p:nvSpPr>
          <p:spPr>
            <a:xfrm>
              <a:off x="1898" y="4906"/>
              <a:ext cx="1103" cy="191"/>
            </a:xfrm>
            <a:custGeom>
              <a:rect b="b" l="l" r="r" t="t"/>
              <a:pathLst>
                <a:path extrusionOk="0" h="81" w="467">
                  <a:moveTo>
                    <a:pt x="467" y="26"/>
                  </a:moveTo>
                  <a:cubicBezTo>
                    <a:pt x="427" y="23"/>
                    <a:pt x="377" y="20"/>
                    <a:pt x="323" y="20"/>
                  </a:cubicBezTo>
                  <a:cubicBezTo>
                    <a:pt x="239" y="20"/>
                    <a:pt x="145" y="26"/>
                    <a:pt x="59" y="44"/>
                  </a:cubicBezTo>
                  <a:cubicBezTo>
                    <a:pt x="44" y="25"/>
                    <a:pt x="27" y="1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26"/>
                    <a:pt x="39" y="49"/>
                    <a:pt x="49" y="81"/>
                  </a:cubicBezTo>
                  <a:cubicBezTo>
                    <a:pt x="170" y="36"/>
                    <a:pt x="321" y="27"/>
                    <a:pt x="436" y="27"/>
                  </a:cubicBezTo>
                  <a:cubicBezTo>
                    <a:pt x="447" y="27"/>
                    <a:pt x="457" y="28"/>
                    <a:pt x="467" y="28"/>
                  </a:cubicBezTo>
                  <a:cubicBezTo>
                    <a:pt x="467" y="26"/>
                    <a:pt x="467" y="26"/>
                    <a:pt x="467" y="26"/>
                  </a:cubicBezTo>
                </a:path>
              </a:pathLst>
            </a:custGeom>
            <a:solidFill>
              <a:srgbClr val="4A78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1990" y="4606"/>
              <a:ext cx="1042" cy="321"/>
            </a:xfrm>
            <a:custGeom>
              <a:rect b="b" l="l" r="r" t="t"/>
              <a:pathLst>
                <a:path extrusionOk="0" h="136" w="441">
                  <a:moveTo>
                    <a:pt x="303" y="71"/>
                  </a:moveTo>
                  <a:cubicBezTo>
                    <a:pt x="304" y="68"/>
                    <a:pt x="304" y="65"/>
                    <a:pt x="304" y="61"/>
                  </a:cubicBezTo>
                  <a:cubicBezTo>
                    <a:pt x="304" y="54"/>
                    <a:pt x="300" y="52"/>
                    <a:pt x="295" y="52"/>
                  </a:cubicBezTo>
                  <a:cubicBezTo>
                    <a:pt x="287" y="52"/>
                    <a:pt x="283" y="56"/>
                    <a:pt x="282" y="71"/>
                  </a:cubicBezTo>
                  <a:cubicBezTo>
                    <a:pt x="303" y="71"/>
                    <a:pt x="303" y="71"/>
                    <a:pt x="303" y="71"/>
                  </a:cubicBezTo>
                  <a:moveTo>
                    <a:pt x="151" y="106"/>
                  </a:moveTo>
                  <a:cubicBezTo>
                    <a:pt x="148" y="108"/>
                    <a:pt x="145" y="110"/>
                    <a:pt x="141" y="110"/>
                  </a:cubicBezTo>
                  <a:cubicBezTo>
                    <a:pt x="134" y="110"/>
                    <a:pt x="133" y="104"/>
                    <a:pt x="133" y="96"/>
                  </a:cubicBezTo>
                  <a:cubicBezTo>
                    <a:pt x="133" y="87"/>
                    <a:pt x="135" y="72"/>
                    <a:pt x="137" y="66"/>
                  </a:cubicBezTo>
                  <a:cubicBezTo>
                    <a:pt x="141" y="56"/>
                    <a:pt x="147" y="54"/>
                    <a:pt x="155" y="54"/>
                  </a:cubicBezTo>
                  <a:cubicBezTo>
                    <a:pt x="156" y="54"/>
                    <a:pt x="156" y="54"/>
                    <a:pt x="157" y="54"/>
                  </a:cubicBezTo>
                  <a:lnTo>
                    <a:pt x="151" y="106"/>
                  </a:lnTo>
                  <a:close/>
                  <a:moveTo>
                    <a:pt x="403" y="85"/>
                  </a:moveTo>
                  <a:cubicBezTo>
                    <a:pt x="400" y="110"/>
                    <a:pt x="396" y="115"/>
                    <a:pt x="389" y="115"/>
                  </a:cubicBezTo>
                  <a:cubicBezTo>
                    <a:pt x="382" y="115"/>
                    <a:pt x="380" y="110"/>
                    <a:pt x="380" y="100"/>
                  </a:cubicBezTo>
                  <a:cubicBezTo>
                    <a:pt x="380" y="95"/>
                    <a:pt x="380" y="89"/>
                    <a:pt x="381" y="82"/>
                  </a:cubicBezTo>
                  <a:cubicBezTo>
                    <a:pt x="384" y="57"/>
                    <a:pt x="387" y="52"/>
                    <a:pt x="395" y="52"/>
                  </a:cubicBezTo>
                  <a:cubicBezTo>
                    <a:pt x="401" y="52"/>
                    <a:pt x="404" y="57"/>
                    <a:pt x="404" y="67"/>
                  </a:cubicBezTo>
                  <a:cubicBezTo>
                    <a:pt x="404" y="72"/>
                    <a:pt x="403" y="78"/>
                    <a:pt x="403" y="85"/>
                  </a:cubicBezTo>
                  <a:close/>
                  <a:moveTo>
                    <a:pt x="230" y="133"/>
                  </a:moveTo>
                  <a:cubicBezTo>
                    <a:pt x="194" y="133"/>
                    <a:pt x="194" y="133"/>
                    <a:pt x="194" y="133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230" y="133"/>
                  </a:lnTo>
                  <a:close/>
                  <a:moveTo>
                    <a:pt x="303" y="109"/>
                  </a:moveTo>
                  <a:cubicBezTo>
                    <a:pt x="311" y="109"/>
                    <a:pt x="320" y="108"/>
                    <a:pt x="328" y="106"/>
                  </a:cubicBezTo>
                  <a:cubicBezTo>
                    <a:pt x="324" y="130"/>
                    <a:pt x="324" y="130"/>
                    <a:pt x="324" y="130"/>
                  </a:cubicBezTo>
                  <a:cubicBezTo>
                    <a:pt x="315" y="132"/>
                    <a:pt x="302" y="133"/>
                    <a:pt x="290" y="133"/>
                  </a:cubicBezTo>
                  <a:cubicBezTo>
                    <a:pt x="254" y="133"/>
                    <a:pt x="244" y="118"/>
                    <a:pt x="244" y="97"/>
                  </a:cubicBezTo>
                  <a:cubicBezTo>
                    <a:pt x="244" y="44"/>
                    <a:pt x="267" y="32"/>
                    <a:pt x="298" y="32"/>
                  </a:cubicBezTo>
                  <a:cubicBezTo>
                    <a:pt x="323" y="32"/>
                    <a:pt x="338" y="43"/>
                    <a:pt x="338" y="66"/>
                  </a:cubicBezTo>
                  <a:cubicBezTo>
                    <a:pt x="338" y="76"/>
                    <a:pt x="336" y="85"/>
                    <a:pt x="335" y="92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80" y="103"/>
                    <a:pt x="284" y="109"/>
                    <a:pt x="303" y="109"/>
                  </a:cubicBezTo>
                  <a:close/>
                  <a:moveTo>
                    <a:pt x="161" y="32"/>
                  </a:moveTo>
                  <a:cubicBezTo>
                    <a:pt x="136" y="32"/>
                    <a:pt x="123" y="37"/>
                    <a:pt x="111" y="49"/>
                  </a:cubicBezTo>
                  <a:cubicBezTo>
                    <a:pt x="101" y="60"/>
                    <a:pt x="95" y="80"/>
                    <a:pt x="95" y="101"/>
                  </a:cubicBezTo>
                  <a:cubicBezTo>
                    <a:pt x="95" y="119"/>
                    <a:pt x="100" y="134"/>
                    <a:pt x="122" y="134"/>
                  </a:cubicBezTo>
                  <a:cubicBezTo>
                    <a:pt x="133" y="134"/>
                    <a:pt x="142" y="130"/>
                    <a:pt x="150" y="125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86" y="33"/>
                    <a:pt x="174" y="32"/>
                    <a:pt x="161" y="32"/>
                  </a:cubicBezTo>
                  <a:close/>
                  <a:moveTo>
                    <a:pt x="441" y="68"/>
                  </a:moveTo>
                  <a:cubicBezTo>
                    <a:pt x="441" y="42"/>
                    <a:pt x="425" y="32"/>
                    <a:pt x="397" y="32"/>
                  </a:cubicBezTo>
                  <a:cubicBezTo>
                    <a:pt x="363" y="32"/>
                    <a:pt x="342" y="47"/>
                    <a:pt x="342" y="99"/>
                  </a:cubicBezTo>
                  <a:cubicBezTo>
                    <a:pt x="342" y="125"/>
                    <a:pt x="359" y="136"/>
                    <a:pt x="387" y="136"/>
                  </a:cubicBezTo>
                  <a:cubicBezTo>
                    <a:pt x="421" y="136"/>
                    <a:pt x="441" y="121"/>
                    <a:pt x="441" y="68"/>
                  </a:cubicBezTo>
                  <a:close/>
                  <a:moveTo>
                    <a:pt x="83" y="0"/>
                  </a:moveTo>
                  <a:cubicBezTo>
                    <a:pt x="75" y="31"/>
                    <a:pt x="63" y="62"/>
                    <a:pt x="48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4" y="68"/>
                    <a:pt x="42" y="31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9"/>
                    <a:pt x="11" y="94"/>
                    <a:pt x="20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83" y="92"/>
                    <a:pt x="105" y="47"/>
                    <a:pt x="121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97D0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9"/>
          <p:cNvSpPr txBox="1"/>
          <p:nvPr/>
        </p:nvSpPr>
        <p:spPr>
          <a:xfrm>
            <a:off x="7463795" y="6472800"/>
            <a:ext cx="316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October 2016 </a:t>
            </a:r>
            <a:r>
              <a:rPr b="0" lang="en-US" sz="1050" u="non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fld id="{00000000-1234-1234-1234-123412341234}" type="slidenum">
              <a:rPr b="1" i="0" lang="en-US" sz="1600" u="none" cap="none" strike="noStrike">
                <a:solidFill>
                  <a:srgbClr val="4A78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600" u="none" cap="none" strike="noStrike">
              <a:solidFill>
                <a:srgbClr val="4A78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0" y="6657945"/>
            <a:ext cx="1788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Property of Valeo. Duplication prohibited</a:t>
            </a:r>
            <a:endParaRPr i="1" sz="700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0" y="6464369"/>
            <a:ext cx="111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  <p:sldLayoutId id="2147483656" r:id="rId4"/>
    <p:sldLayoutId id="2147483657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5" name="Google Shape;145;p13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360000" y="1858409"/>
            <a:ext cx="11473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10" type="dt"/>
          </p:nvPr>
        </p:nvSpPr>
        <p:spPr>
          <a:xfrm>
            <a:off x="972000" y="6516000"/>
            <a:ext cx="24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idx="12" type="sldNum"/>
          </p:nvPr>
        </p:nvSpPr>
        <p:spPr>
          <a:xfrm>
            <a:off x="360000" y="6516000"/>
            <a:ext cx="206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" name="Google Shape;223;p25"/>
          <p:cNvCxnSpPr/>
          <p:nvPr/>
        </p:nvCxnSpPr>
        <p:spPr>
          <a:xfrm>
            <a:off x="360000" y="1132982"/>
            <a:ext cx="11473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25"/>
          <p:cNvSpPr txBox="1"/>
          <p:nvPr/>
        </p:nvSpPr>
        <p:spPr>
          <a:xfrm>
            <a:off x="5770467" y="6516000"/>
            <a:ext cx="8463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900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25"/>
          <p:cNvCxnSpPr/>
          <p:nvPr/>
        </p:nvCxnSpPr>
        <p:spPr>
          <a:xfrm>
            <a:off x="360000" y="6498000"/>
            <a:ext cx="114732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6" name="Google Shape;226;p25"/>
          <p:cNvGrpSpPr/>
          <p:nvPr/>
        </p:nvGrpSpPr>
        <p:grpSpPr>
          <a:xfrm>
            <a:off x="11352666" y="6540084"/>
            <a:ext cx="495280" cy="215003"/>
            <a:chOff x="11019714" y="360001"/>
            <a:chExt cx="812335" cy="352638"/>
          </a:xfrm>
        </p:grpSpPr>
        <p:sp>
          <p:nvSpPr>
            <p:cNvPr id="227" name="Google Shape;227;p25"/>
            <p:cNvSpPr/>
            <p:nvPr/>
          </p:nvSpPr>
          <p:spPr>
            <a:xfrm>
              <a:off x="11019714" y="574884"/>
              <a:ext cx="791231" cy="137755"/>
            </a:xfrm>
            <a:custGeom>
              <a:rect b="b" l="l" r="r" t="t"/>
              <a:pathLst>
                <a:path extrusionOk="0" h="130" w="748">
                  <a:moveTo>
                    <a:pt x="748" y="41"/>
                  </a:moveTo>
                  <a:cubicBezTo>
                    <a:pt x="684" y="36"/>
                    <a:pt x="604" y="32"/>
                    <a:pt x="517" y="32"/>
                  </a:cubicBezTo>
                  <a:cubicBezTo>
                    <a:pt x="383" y="32"/>
                    <a:pt x="232" y="42"/>
                    <a:pt x="95" y="70"/>
                  </a:cubicBezTo>
                  <a:cubicBezTo>
                    <a:pt x="72" y="41"/>
                    <a:pt x="44" y="18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8" y="43"/>
                    <a:pt x="62" y="78"/>
                    <a:pt x="79" y="130"/>
                  </a:cubicBezTo>
                  <a:cubicBezTo>
                    <a:pt x="272" y="58"/>
                    <a:pt x="515" y="44"/>
                    <a:pt x="697" y="44"/>
                  </a:cubicBezTo>
                  <a:cubicBezTo>
                    <a:pt x="715" y="44"/>
                    <a:pt x="732" y="45"/>
                    <a:pt x="748" y="45"/>
                  </a:cubicBezTo>
                  <a:lnTo>
                    <a:pt x="748" y="41"/>
                  </a:lnTo>
                  <a:close/>
                </a:path>
              </a:pathLst>
            </a:custGeom>
            <a:solidFill>
              <a:srgbClr val="4E6B7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11087632" y="360001"/>
              <a:ext cx="744417" cy="229849"/>
            </a:xfrm>
            <a:custGeom>
              <a:rect b="b" l="l" r="r" t="t"/>
              <a:pathLst>
                <a:path extrusionOk="0" h="217" w="704">
                  <a:moveTo>
                    <a:pt x="483" y="113"/>
                  </a:moveTo>
                  <a:cubicBezTo>
                    <a:pt x="484" y="108"/>
                    <a:pt x="485" y="104"/>
                    <a:pt x="485" y="98"/>
                  </a:cubicBezTo>
                  <a:cubicBezTo>
                    <a:pt x="485" y="87"/>
                    <a:pt x="478" y="83"/>
                    <a:pt x="471" y="83"/>
                  </a:cubicBezTo>
                  <a:cubicBezTo>
                    <a:pt x="458" y="83"/>
                    <a:pt x="452" y="90"/>
                    <a:pt x="449" y="113"/>
                  </a:cubicBezTo>
                  <a:lnTo>
                    <a:pt x="483" y="113"/>
                  </a:lnTo>
                  <a:close/>
                  <a:moveTo>
                    <a:pt x="240" y="170"/>
                  </a:moveTo>
                  <a:cubicBezTo>
                    <a:pt x="236" y="173"/>
                    <a:pt x="231" y="176"/>
                    <a:pt x="224" y="176"/>
                  </a:cubicBezTo>
                  <a:cubicBezTo>
                    <a:pt x="213" y="176"/>
                    <a:pt x="211" y="166"/>
                    <a:pt x="211" y="154"/>
                  </a:cubicBezTo>
                  <a:cubicBezTo>
                    <a:pt x="211" y="140"/>
                    <a:pt x="215" y="115"/>
                    <a:pt x="219" y="106"/>
                  </a:cubicBezTo>
                  <a:cubicBezTo>
                    <a:pt x="225" y="91"/>
                    <a:pt x="233" y="86"/>
                    <a:pt x="247" y="86"/>
                  </a:cubicBezTo>
                  <a:cubicBezTo>
                    <a:pt x="248" y="86"/>
                    <a:pt x="249" y="86"/>
                    <a:pt x="250" y="87"/>
                  </a:cubicBezTo>
                  <a:lnTo>
                    <a:pt x="240" y="170"/>
                  </a:lnTo>
                  <a:close/>
                  <a:moveTo>
                    <a:pt x="643" y="136"/>
                  </a:moveTo>
                  <a:cubicBezTo>
                    <a:pt x="638" y="176"/>
                    <a:pt x="632" y="185"/>
                    <a:pt x="621" y="185"/>
                  </a:cubicBezTo>
                  <a:cubicBezTo>
                    <a:pt x="610" y="185"/>
                    <a:pt x="606" y="177"/>
                    <a:pt x="606" y="160"/>
                  </a:cubicBezTo>
                  <a:cubicBezTo>
                    <a:pt x="606" y="153"/>
                    <a:pt x="607" y="143"/>
                    <a:pt x="608" y="132"/>
                  </a:cubicBezTo>
                  <a:cubicBezTo>
                    <a:pt x="612" y="92"/>
                    <a:pt x="618" y="83"/>
                    <a:pt x="630" y="83"/>
                  </a:cubicBezTo>
                  <a:cubicBezTo>
                    <a:pt x="641" y="83"/>
                    <a:pt x="645" y="91"/>
                    <a:pt x="645" y="108"/>
                  </a:cubicBezTo>
                  <a:cubicBezTo>
                    <a:pt x="645" y="115"/>
                    <a:pt x="644" y="125"/>
                    <a:pt x="643" y="136"/>
                  </a:cubicBezTo>
                  <a:moveTo>
                    <a:pt x="367" y="212"/>
                  </a:moveTo>
                  <a:cubicBezTo>
                    <a:pt x="309" y="212"/>
                    <a:pt x="309" y="212"/>
                    <a:pt x="309" y="212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93" y="0"/>
                    <a:pt x="393" y="0"/>
                    <a:pt x="393" y="0"/>
                  </a:cubicBezTo>
                  <a:lnTo>
                    <a:pt x="367" y="212"/>
                  </a:lnTo>
                  <a:close/>
                  <a:moveTo>
                    <a:pt x="484" y="175"/>
                  </a:moveTo>
                  <a:cubicBezTo>
                    <a:pt x="496" y="175"/>
                    <a:pt x="511" y="173"/>
                    <a:pt x="524" y="169"/>
                  </a:cubicBezTo>
                  <a:cubicBezTo>
                    <a:pt x="517" y="208"/>
                    <a:pt x="517" y="208"/>
                    <a:pt x="517" y="208"/>
                  </a:cubicBezTo>
                  <a:cubicBezTo>
                    <a:pt x="502" y="212"/>
                    <a:pt x="481" y="214"/>
                    <a:pt x="463" y="214"/>
                  </a:cubicBezTo>
                  <a:cubicBezTo>
                    <a:pt x="405" y="214"/>
                    <a:pt x="389" y="188"/>
                    <a:pt x="389" y="155"/>
                  </a:cubicBezTo>
                  <a:cubicBezTo>
                    <a:pt x="389" y="70"/>
                    <a:pt x="425" y="51"/>
                    <a:pt x="475" y="51"/>
                  </a:cubicBezTo>
                  <a:cubicBezTo>
                    <a:pt x="515" y="51"/>
                    <a:pt x="539" y="70"/>
                    <a:pt x="539" y="106"/>
                  </a:cubicBezTo>
                  <a:cubicBezTo>
                    <a:pt x="539" y="122"/>
                    <a:pt x="536" y="137"/>
                    <a:pt x="534" y="147"/>
                  </a:cubicBezTo>
                  <a:cubicBezTo>
                    <a:pt x="447" y="147"/>
                    <a:pt x="447" y="147"/>
                    <a:pt x="447" y="147"/>
                  </a:cubicBezTo>
                  <a:cubicBezTo>
                    <a:pt x="447" y="165"/>
                    <a:pt x="453" y="175"/>
                    <a:pt x="484" y="175"/>
                  </a:cubicBezTo>
                  <a:moveTo>
                    <a:pt x="257" y="52"/>
                  </a:moveTo>
                  <a:cubicBezTo>
                    <a:pt x="217" y="52"/>
                    <a:pt x="195" y="60"/>
                    <a:pt x="177" y="79"/>
                  </a:cubicBezTo>
                  <a:cubicBezTo>
                    <a:pt x="160" y="96"/>
                    <a:pt x="151" y="128"/>
                    <a:pt x="151" y="161"/>
                  </a:cubicBezTo>
                  <a:cubicBezTo>
                    <a:pt x="151" y="191"/>
                    <a:pt x="159" y="215"/>
                    <a:pt x="195" y="215"/>
                  </a:cubicBezTo>
                  <a:cubicBezTo>
                    <a:pt x="211" y="215"/>
                    <a:pt x="225" y="208"/>
                    <a:pt x="239" y="201"/>
                  </a:cubicBezTo>
                  <a:cubicBezTo>
                    <a:pt x="239" y="201"/>
                    <a:pt x="239" y="201"/>
                    <a:pt x="239" y="201"/>
                  </a:cubicBezTo>
                  <a:cubicBezTo>
                    <a:pt x="238" y="212"/>
                    <a:pt x="238" y="212"/>
                    <a:pt x="238" y="212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296" y="52"/>
                    <a:pt x="278" y="52"/>
                    <a:pt x="257" y="52"/>
                  </a:cubicBezTo>
                  <a:moveTo>
                    <a:pt x="704" y="108"/>
                  </a:moveTo>
                  <a:cubicBezTo>
                    <a:pt x="704" y="67"/>
                    <a:pt x="678" y="51"/>
                    <a:pt x="633" y="51"/>
                  </a:cubicBezTo>
                  <a:cubicBezTo>
                    <a:pt x="579" y="51"/>
                    <a:pt x="546" y="75"/>
                    <a:pt x="546" y="159"/>
                  </a:cubicBezTo>
                  <a:cubicBezTo>
                    <a:pt x="546" y="201"/>
                    <a:pt x="573" y="217"/>
                    <a:pt x="618" y="217"/>
                  </a:cubicBezTo>
                  <a:cubicBezTo>
                    <a:pt x="672" y="217"/>
                    <a:pt x="704" y="193"/>
                    <a:pt x="704" y="108"/>
                  </a:cubicBezTo>
                  <a:moveTo>
                    <a:pt x="131" y="0"/>
                  </a:moveTo>
                  <a:cubicBezTo>
                    <a:pt x="118" y="49"/>
                    <a:pt x="100" y="9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0" y="109"/>
                    <a:pt x="67" y="5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9"/>
                    <a:pt x="16" y="150"/>
                    <a:pt x="31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132" y="147"/>
                    <a:pt x="166" y="76"/>
                    <a:pt x="193" y="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82E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hyperlink" Target="https://www.deeplearningbook.org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gif"/><Relationship Id="rId4" Type="http://schemas.openxmlformats.org/officeDocument/2006/relationships/image" Target="../media/image90.gif"/><Relationship Id="rId5" Type="http://schemas.openxmlformats.org/officeDocument/2006/relationships/image" Target="../media/image61.png"/><Relationship Id="rId6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Relationship Id="rId4" Type="http://schemas.openxmlformats.org/officeDocument/2006/relationships/image" Target="../media/image54.png"/><Relationship Id="rId5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15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Relationship Id="rId4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7.jpg"/><Relationship Id="rId13" Type="http://schemas.openxmlformats.org/officeDocument/2006/relationships/image" Target="../media/image10.pn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9.jpg"/><Relationship Id="rId9" Type="http://schemas.openxmlformats.org/officeDocument/2006/relationships/image" Target="../media/image12.jpg"/><Relationship Id="rId15" Type="http://schemas.openxmlformats.org/officeDocument/2006/relationships/image" Target="../media/image8.png"/><Relationship Id="rId14" Type="http://schemas.openxmlformats.org/officeDocument/2006/relationships/image" Target="../media/image18.jpg"/><Relationship Id="rId5" Type="http://schemas.openxmlformats.org/officeDocument/2006/relationships/image" Target="../media/image6.jpg"/><Relationship Id="rId6" Type="http://schemas.openxmlformats.org/officeDocument/2006/relationships/image" Target="../media/image11.jpg"/><Relationship Id="rId7" Type="http://schemas.openxmlformats.org/officeDocument/2006/relationships/image" Target="../media/image7.jpg"/><Relationship Id="rId8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Relationship Id="rId4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Relationship Id="rId4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8.png"/><Relationship Id="rId4" Type="http://schemas.openxmlformats.org/officeDocument/2006/relationships/image" Target="../media/image86.png"/><Relationship Id="rId9" Type="http://schemas.openxmlformats.org/officeDocument/2006/relationships/image" Target="../media/image82.png"/><Relationship Id="rId5" Type="http://schemas.openxmlformats.org/officeDocument/2006/relationships/image" Target="../media/image89.png"/><Relationship Id="rId6" Type="http://schemas.openxmlformats.org/officeDocument/2006/relationships/image" Target="../media/image93.png"/><Relationship Id="rId7" Type="http://schemas.openxmlformats.org/officeDocument/2006/relationships/image" Target="../media/image101.png"/><Relationship Id="rId8" Type="http://schemas.openxmlformats.org/officeDocument/2006/relationships/image" Target="../media/image8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7.png"/><Relationship Id="rId4" Type="http://schemas.openxmlformats.org/officeDocument/2006/relationships/image" Target="../media/image96.png"/><Relationship Id="rId5" Type="http://schemas.openxmlformats.org/officeDocument/2006/relationships/hyperlink" Target="https://course.fast.ai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2.png"/><Relationship Id="rId4" Type="http://schemas.openxmlformats.org/officeDocument/2006/relationships/image" Target="../media/image95.png"/><Relationship Id="rId5" Type="http://schemas.openxmlformats.org/officeDocument/2006/relationships/hyperlink" Target="https://course.fast.ai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1.png"/><Relationship Id="rId4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youtube.com/watch?v=cQ54GDm1eL0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0.png"/><Relationship Id="rId4" Type="http://schemas.openxmlformats.org/officeDocument/2006/relationships/image" Target="../media/image94.png"/><Relationship Id="rId5" Type="http://schemas.openxmlformats.org/officeDocument/2006/relationships/image" Target="../media/image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coursera.org/learn/ai-for-everyone" TargetMode="External"/><Relationship Id="rId4" Type="http://schemas.openxmlformats.org/officeDocument/2006/relationships/hyperlink" Target="https://www.coursera.org/learn/machine-learning-projects" TargetMode="External"/><Relationship Id="rId5" Type="http://schemas.openxmlformats.org/officeDocument/2006/relationships/hyperlink" Target="https://course.fast.ai/" TargetMode="External"/><Relationship Id="rId6" Type="http://schemas.openxmlformats.org/officeDocument/2006/relationships/hyperlink" Target="https://www.deeplearningbook.org/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ctrTitle"/>
          </p:nvPr>
        </p:nvSpPr>
        <p:spPr>
          <a:xfrm>
            <a:off x="360000" y="4486710"/>
            <a:ext cx="78601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/>
              <a:t>Introduction to AI</a:t>
            </a:r>
            <a:endParaRPr/>
          </a:p>
        </p:txBody>
      </p:sp>
      <p:sp>
        <p:nvSpPr>
          <p:cNvPr id="274" name="Google Shape;274;p34"/>
          <p:cNvSpPr txBox="1"/>
          <p:nvPr>
            <p:ph idx="1" type="subTitle"/>
          </p:nvPr>
        </p:nvSpPr>
        <p:spPr>
          <a:xfrm>
            <a:off x="381000" y="4876800"/>
            <a:ext cx="71172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92A80"/>
              </a:buClr>
              <a:buSzPts val="2000"/>
              <a:buFont typeface="Arial"/>
              <a:buNone/>
            </a:pPr>
            <a:r>
              <a:rPr lang="en-US"/>
              <a:t>DR. AHMAD AL SALLAB</a:t>
            </a:r>
            <a:r>
              <a:rPr lang="en-US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92A80"/>
              </a:buClr>
              <a:buSzPts val="2000"/>
              <a:buFont typeface="Arial"/>
              <a:buNone/>
            </a:pPr>
            <a:r>
              <a:rPr lang="en-US"/>
              <a:t>Valeo Deep Learning Senior Expert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92A80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idx="10" type="dt"/>
          </p:nvPr>
        </p:nvSpPr>
        <p:spPr>
          <a:xfrm>
            <a:off x="972000" y="6516000"/>
            <a:ext cx="243656" cy="174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/>
          <p:nvPr>
            <p:ph type="title"/>
          </p:nvPr>
        </p:nvSpPr>
        <p:spPr>
          <a:xfrm>
            <a:off x="360000" y="456975"/>
            <a:ext cx="112395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Machine Learning Background Survey</a:t>
            </a:r>
            <a:endParaRPr/>
          </a:p>
        </p:txBody>
      </p:sp>
      <p:sp>
        <p:nvSpPr>
          <p:cNvPr id="420" name="Google Shape;420;p43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00" y="5053034"/>
            <a:ext cx="116109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400" y="1282500"/>
            <a:ext cx="68103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700" y="2544325"/>
            <a:ext cx="9067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175" y="3762625"/>
            <a:ext cx="82581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type="title"/>
          </p:nvPr>
        </p:nvSpPr>
        <p:spPr>
          <a:xfrm>
            <a:off x="360000" y="456975"/>
            <a:ext cx="118320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Machine Learning Background Survey</a:t>
            </a:r>
            <a:endParaRPr/>
          </a:p>
        </p:txBody>
      </p:sp>
      <p:sp>
        <p:nvSpPr>
          <p:cNvPr id="431" name="Google Shape;431;p44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360296"/>
            <a:ext cx="707707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150" y="1198150"/>
            <a:ext cx="3324300" cy="32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4"/>
          <p:cNvSpPr/>
          <p:nvPr/>
        </p:nvSpPr>
        <p:spPr>
          <a:xfrm>
            <a:off x="425375" y="2101775"/>
            <a:ext cx="2313600" cy="32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050" y="4430546"/>
            <a:ext cx="68389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322" y="5154450"/>
            <a:ext cx="7979318" cy="1443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/>
          <p:nvPr>
            <p:ph type="title"/>
          </p:nvPr>
        </p:nvSpPr>
        <p:spPr>
          <a:xfrm>
            <a:off x="360000" y="456975"/>
            <a:ext cx="118320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Machine Learning Background Survey</a:t>
            </a:r>
            <a:endParaRPr/>
          </a:p>
        </p:txBody>
      </p:sp>
      <p:sp>
        <p:nvSpPr>
          <p:cNvPr id="443" name="Google Shape;443;p45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150" y="1198150"/>
            <a:ext cx="3324300" cy="32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5"/>
          <p:cNvSpPr/>
          <p:nvPr/>
        </p:nvSpPr>
        <p:spPr>
          <a:xfrm>
            <a:off x="425375" y="2101775"/>
            <a:ext cx="2313600" cy="32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050" y="5610896"/>
            <a:ext cx="68389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00" y="1678875"/>
            <a:ext cx="7543876" cy="13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95809"/>
            <a:ext cx="7746351" cy="208166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5"/>
          <p:cNvSpPr txBox="1"/>
          <p:nvPr/>
        </p:nvSpPr>
        <p:spPr>
          <a:xfrm>
            <a:off x="1784525" y="1198150"/>
            <a:ext cx="5976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>
            <p:ph type="title"/>
          </p:nvPr>
        </p:nvSpPr>
        <p:spPr>
          <a:xfrm>
            <a:off x="360000" y="456975"/>
            <a:ext cx="103782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Machine Learning Background Survey</a:t>
            </a:r>
            <a:endParaRPr/>
          </a:p>
        </p:txBody>
      </p:sp>
      <p:sp>
        <p:nvSpPr>
          <p:cNvPr id="456" name="Google Shape;456;p46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0" y="1442401"/>
            <a:ext cx="7836501" cy="219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025" y="3429009"/>
            <a:ext cx="4307249" cy="291759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6"/>
          <p:cNvSpPr txBox="1"/>
          <p:nvPr>
            <p:ph idx="1" type="body"/>
          </p:nvPr>
        </p:nvSpPr>
        <p:spPr>
          <a:xfrm>
            <a:off x="360000" y="3762634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1- How to find w’s and threshold?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FF0000"/>
                </a:solidFill>
              </a:rPr>
              <a:t>2- How to decide on the questions q’s?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set w’s?</a:t>
            </a:r>
            <a:endParaRPr/>
          </a:p>
        </p:txBody>
      </p:sp>
      <p:sp>
        <p:nvSpPr>
          <p:cNvPr id="466" name="Google Shape;466;p47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If the answer to this question is: "by experience or applying pre-defined rule", then you are doing rule-based AI or traditional AI.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If the answer is "we learn them" then you are doing ML.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ML: How to learn w’s?</a:t>
            </a:r>
            <a:endParaRPr/>
          </a:p>
        </p:txBody>
      </p:sp>
      <p:sp>
        <p:nvSpPr>
          <p:cNvPr id="473" name="Google Shape;473;p48"/>
          <p:cNvSpPr txBox="1"/>
          <p:nvPr>
            <p:ph idx="1" type="body"/>
          </p:nvPr>
        </p:nvSpPr>
        <p:spPr>
          <a:xfrm>
            <a:off x="360000" y="1360400"/>
            <a:ext cx="69855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Assume only 2 q’s: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Basically → Search: ax1+bx2+c (</a:t>
            </a:r>
            <a:r>
              <a:rPr b="1" lang="en-US"/>
              <a:t>Model</a:t>
            </a:r>
            <a:r>
              <a:rPr lang="en-US"/>
              <a:t>)→ w1=a, w2=b, w0=c (bias, to be clear later)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Try many lines, and get the one that separates the </a:t>
            </a:r>
            <a:r>
              <a:rPr b="1" lang="en-US"/>
              <a:t>Data</a:t>
            </a:r>
            <a:r>
              <a:rPr lang="en-US"/>
              <a:t> better → How good? </a:t>
            </a:r>
            <a:r>
              <a:rPr b="1" lang="en-US"/>
              <a:t>Loss</a:t>
            </a:r>
            <a:endParaRPr b="1"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Practically→ Smarter methods (</a:t>
            </a:r>
            <a:r>
              <a:rPr b="1" lang="en-US"/>
              <a:t>Optimizer</a:t>
            </a:r>
            <a:r>
              <a:rPr lang="en-US"/>
              <a:t>) are used better than brute force or random search!</a:t>
            </a:r>
            <a:endParaRPr/>
          </a:p>
        </p:txBody>
      </p:sp>
      <p:pic>
        <p:nvPicPr>
          <p:cNvPr id="474" name="Google Shape;4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50" y="2127263"/>
            <a:ext cx="2597025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decide on questions?</a:t>
            </a:r>
            <a:endParaRPr/>
          </a:p>
        </p:txBody>
      </p:sp>
      <p:sp>
        <p:nvSpPr>
          <p:cNvPr id="481" name="Google Shape;481;p49"/>
          <p:cNvSpPr txBox="1"/>
          <p:nvPr>
            <p:ph idx="1" type="body"/>
          </p:nvPr>
        </p:nvSpPr>
        <p:spPr>
          <a:xfrm>
            <a:off x="245875" y="1139184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We call the questions vector $q^i=[q1, q2,...qN]$ </a:t>
            </a:r>
            <a:r>
              <a:rPr b="1" i="1" lang="en-US" sz="2200"/>
              <a:t>features vector</a:t>
            </a:r>
            <a:endParaRPr b="1" i="1" sz="2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In case of structured data like above, normally we choose them based on experience.</a:t>
            </a:r>
            <a:endParaRPr sz="2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200"/>
              <a:t>In case of unstructured data like images, the input vector is just the pixel values. So the question, what are the features?</a:t>
            </a:r>
            <a:endParaRPr sz="2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2200"/>
              <a:t>The answer to this question defines if we do ML or DL</a:t>
            </a:r>
            <a:endParaRPr b="1" sz="2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In general, if we feed raw pixels, we do DL, if we define specific features, we do ML. This will get more clear</a:t>
            </a:r>
            <a:endParaRPr sz="2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82" name="Google Shape;4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74" y="2583701"/>
            <a:ext cx="10746701" cy="1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 recognition with traditional AI</a:t>
            </a:r>
            <a:endParaRPr/>
          </a:p>
        </p:txBody>
      </p:sp>
      <p:sp>
        <p:nvSpPr>
          <p:cNvPr id="489" name="Google Shape;489;p50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1981200"/>
            <a:ext cx="992981" cy="124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50"/>
          <p:cNvCxnSpPr/>
          <p:nvPr/>
        </p:nvCxnSpPr>
        <p:spPr>
          <a:xfrm>
            <a:off x="4191000" y="259080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2" name="Google Shape;492;p50"/>
          <p:cNvSpPr/>
          <p:nvPr/>
        </p:nvSpPr>
        <p:spPr>
          <a:xfrm>
            <a:off x="4876800" y="2133600"/>
            <a:ext cx="1676400" cy="9906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Rules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(If-else)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0"/>
          <p:cNvSpPr/>
          <p:nvPr/>
        </p:nvSpPr>
        <p:spPr>
          <a:xfrm>
            <a:off x="7162800" y="2209800"/>
            <a:ext cx="838200" cy="838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p50"/>
          <p:cNvCxnSpPr>
            <a:stCxn id="492" idx="3"/>
            <a:endCxn id="493" idx="2"/>
          </p:cNvCxnSpPr>
          <p:nvPr/>
        </p:nvCxnSpPr>
        <p:spPr>
          <a:xfrm>
            <a:off x="6553200" y="262890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5" name="Google Shape;495;p50"/>
          <p:cNvSpPr txBox="1"/>
          <p:nvPr/>
        </p:nvSpPr>
        <p:spPr>
          <a:xfrm>
            <a:off x="4267200" y="3962400"/>
            <a:ext cx="300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Rule based AI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Face recognition with traditional AI</a:t>
            </a:r>
            <a:endParaRPr/>
          </a:p>
        </p:txBody>
      </p:sp>
      <p:sp>
        <p:nvSpPr>
          <p:cNvPr id="502" name="Google Shape;502;p51"/>
          <p:cNvSpPr txBox="1"/>
          <p:nvPr>
            <p:ph idx="1" type="body"/>
          </p:nvPr>
        </p:nvSpPr>
        <p:spPr>
          <a:xfrm>
            <a:off x="512400" y="17060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1295400"/>
            <a:ext cx="992981" cy="124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51"/>
          <p:cNvCxnSpPr/>
          <p:nvPr/>
        </p:nvCxnSpPr>
        <p:spPr>
          <a:xfrm>
            <a:off x="4267200" y="190500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05" name="Google Shape;505;p51"/>
          <p:cNvSpPr/>
          <p:nvPr/>
        </p:nvSpPr>
        <p:spPr>
          <a:xfrm>
            <a:off x="4953000" y="1447800"/>
            <a:ext cx="1676400" cy="9906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Rules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(If-else)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1"/>
          <p:cNvSpPr/>
          <p:nvPr/>
        </p:nvSpPr>
        <p:spPr>
          <a:xfrm>
            <a:off x="7239000" y="1524000"/>
            <a:ext cx="838200" cy="838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7" name="Google Shape;507;p51"/>
          <p:cNvCxnSpPr>
            <a:stCxn id="505" idx="3"/>
            <a:endCxn id="506" idx="2"/>
          </p:cNvCxnSpPr>
          <p:nvPr/>
        </p:nvCxnSpPr>
        <p:spPr>
          <a:xfrm>
            <a:off x="6629400" y="194310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08" name="Google Shape;50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3352800"/>
            <a:ext cx="630345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895600"/>
            <a:ext cx="992981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4495800"/>
            <a:ext cx="1143000" cy="104422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1"/>
          <p:cNvSpPr txBox="1"/>
          <p:nvPr/>
        </p:nvSpPr>
        <p:spPr>
          <a:xfrm>
            <a:off x="7620000" y="3810000"/>
            <a:ext cx="222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Did you handle scale?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>
            <a:off x="7162800" y="4876800"/>
            <a:ext cx="231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Did you handle colors?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1"/>
          <p:cNvSpPr txBox="1"/>
          <p:nvPr/>
        </p:nvSpPr>
        <p:spPr>
          <a:xfrm>
            <a:off x="2438400" y="5029200"/>
            <a:ext cx="220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Did you handle pose?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1"/>
          <p:cNvSpPr txBox="1"/>
          <p:nvPr/>
        </p:nvSpPr>
        <p:spPr>
          <a:xfrm>
            <a:off x="1676400" y="3962400"/>
            <a:ext cx="239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Did you handle Clutter?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1"/>
          <p:cNvSpPr/>
          <p:nvPr/>
        </p:nvSpPr>
        <p:spPr>
          <a:xfrm>
            <a:off x="844425" y="5890924"/>
            <a:ext cx="3346500" cy="498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Too many cases!!</a:t>
            </a:r>
            <a:endParaRPr b="1" sz="2000"/>
          </a:p>
        </p:txBody>
      </p:sp>
      <p:sp>
        <p:nvSpPr>
          <p:cNvPr id="516" name="Google Shape;516;p51"/>
          <p:cNvSpPr/>
          <p:nvPr/>
        </p:nvSpPr>
        <p:spPr>
          <a:xfrm>
            <a:off x="6785025" y="5890925"/>
            <a:ext cx="4854900" cy="498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Let’s Learn the rule!</a:t>
            </a:r>
            <a:endParaRPr b="1" sz="2800"/>
          </a:p>
        </p:txBody>
      </p:sp>
      <p:cxnSp>
        <p:nvCxnSpPr>
          <p:cNvPr id="517" name="Google Shape;517;p51"/>
          <p:cNvCxnSpPr>
            <a:endCxn id="516" idx="1"/>
          </p:cNvCxnSpPr>
          <p:nvPr/>
        </p:nvCxnSpPr>
        <p:spPr>
          <a:xfrm>
            <a:off x="4190925" y="6139925"/>
            <a:ext cx="259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Rule based AI vs. ML</a:t>
            </a:r>
            <a:endParaRPr/>
          </a:p>
        </p:txBody>
      </p:sp>
      <p:sp>
        <p:nvSpPr>
          <p:cNvPr id="524" name="Google Shape;524;p52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60000" y="5229575"/>
            <a:ext cx="11384700" cy="1099200"/>
          </a:xfrm>
          <a:prstGeom prst="rect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 is the science of getting computers to act without being explicitly programmed”, </a:t>
            </a: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Arthur Samuel 1959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4175" y="1724350"/>
            <a:ext cx="522516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360000" y="3807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will you learn?</a:t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387300" y="1486159"/>
            <a:ext cx="11473200" cy="11850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What is AI?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en-US"/>
              <a:t>Identify what AI can and cannot do?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-"/>
            </a:pPr>
            <a:r>
              <a:rPr lang="en-US"/>
              <a:t>AI vs. ML vs. DL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ML vs. Data science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How ML/DL works?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Global ML/DL framework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How to speak the language of AI team?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What are the steps of an AI project?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Limitations of AI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What is the effect of AI on society?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3"/>
          <p:cNvSpPr txBox="1"/>
          <p:nvPr>
            <p:ph type="title"/>
          </p:nvPr>
        </p:nvSpPr>
        <p:spPr>
          <a:xfrm>
            <a:off x="360000" y="456975"/>
            <a:ext cx="83862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 vs. Machine Learning</a:t>
            </a:r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4163563" y="187645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4" name="Google Shape;534;p53"/>
          <p:cNvSpPr/>
          <p:nvPr/>
        </p:nvSpPr>
        <p:spPr>
          <a:xfrm>
            <a:off x="4840600" y="1381150"/>
            <a:ext cx="1676400" cy="9906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ML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7173175" y="1457350"/>
            <a:ext cx="838200" cy="838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6" name="Google Shape;536;p53"/>
          <p:cNvCxnSpPr/>
          <p:nvPr/>
        </p:nvCxnSpPr>
        <p:spPr>
          <a:xfrm>
            <a:off x="6563575" y="187645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7" name="Google Shape;537;p53"/>
          <p:cNvSpPr/>
          <p:nvPr/>
        </p:nvSpPr>
        <p:spPr>
          <a:xfrm>
            <a:off x="3370425" y="1571525"/>
            <a:ext cx="725700" cy="682200"/>
          </a:xfrm>
          <a:prstGeom prst="rect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Google Shape;538;p53"/>
          <p:cNvCxnSpPr/>
          <p:nvPr/>
        </p:nvCxnSpPr>
        <p:spPr>
          <a:xfrm>
            <a:off x="3964388" y="3871488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9" name="Google Shape;539;p53"/>
          <p:cNvSpPr/>
          <p:nvPr/>
        </p:nvSpPr>
        <p:spPr>
          <a:xfrm>
            <a:off x="7750450" y="3390250"/>
            <a:ext cx="838200" cy="838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53"/>
          <p:cNvCxnSpPr/>
          <p:nvPr/>
        </p:nvCxnSpPr>
        <p:spPr>
          <a:xfrm>
            <a:off x="7140850" y="380935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1" name="Google Shape;541;p53"/>
          <p:cNvSpPr/>
          <p:nvPr/>
        </p:nvSpPr>
        <p:spPr>
          <a:xfrm>
            <a:off x="3238700" y="3530400"/>
            <a:ext cx="725700" cy="682200"/>
          </a:xfrm>
          <a:prstGeom prst="rect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000" y="3032099"/>
            <a:ext cx="2566851" cy="16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850" y="5033895"/>
            <a:ext cx="2397149" cy="13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/>
          <p:nvPr>
            <p:ph type="title"/>
          </p:nvPr>
        </p:nvSpPr>
        <p:spPr>
          <a:xfrm>
            <a:off x="360000" y="456975"/>
            <a:ext cx="7908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 vs. Machine Learning</a:t>
            </a:r>
            <a:endParaRPr/>
          </a:p>
        </p:txBody>
      </p:sp>
      <p:pic>
        <p:nvPicPr>
          <p:cNvPr id="550" name="Google Shape;5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850" y="1375300"/>
            <a:ext cx="4838401" cy="316442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4"/>
          <p:cNvSpPr/>
          <p:nvPr/>
        </p:nvSpPr>
        <p:spPr>
          <a:xfrm>
            <a:off x="8598325" y="2247900"/>
            <a:ext cx="1234500" cy="838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4"/>
          <p:cNvSpPr/>
          <p:nvPr/>
        </p:nvSpPr>
        <p:spPr>
          <a:xfrm>
            <a:off x="2629375" y="1565700"/>
            <a:ext cx="1009500" cy="682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Area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4"/>
          <p:cNvSpPr/>
          <p:nvPr/>
        </p:nvSpPr>
        <p:spPr>
          <a:xfrm>
            <a:off x="2629375" y="2402100"/>
            <a:ext cx="1009500" cy="682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Area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4"/>
          <p:cNvSpPr/>
          <p:nvPr/>
        </p:nvSpPr>
        <p:spPr>
          <a:xfrm>
            <a:off x="2629375" y="3318300"/>
            <a:ext cx="1009500" cy="682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Year built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425" y="4294925"/>
            <a:ext cx="3785111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5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neurons represent?</a:t>
            </a:r>
            <a:endParaRPr/>
          </a:p>
        </p:txBody>
      </p:sp>
      <p:sp>
        <p:nvSpPr>
          <p:cNvPr id="562" name="Google Shape;562;p55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450" y="1992284"/>
            <a:ext cx="7827145" cy="350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730675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type="title"/>
          </p:nvPr>
        </p:nvSpPr>
        <p:spPr>
          <a:xfrm>
            <a:off x="360000" y="456975"/>
            <a:ext cx="7908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 vs. Machine Learning</a:t>
            </a:r>
            <a:endParaRPr/>
          </a:p>
        </p:txBody>
      </p:sp>
      <p:pic>
        <p:nvPicPr>
          <p:cNvPr id="571" name="Google Shape;5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850" y="1375300"/>
            <a:ext cx="4838401" cy="31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4925" y="2043450"/>
            <a:ext cx="992981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6"/>
          <p:cNvSpPr/>
          <p:nvPr/>
        </p:nvSpPr>
        <p:spPr>
          <a:xfrm>
            <a:off x="8598325" y="2247900"/>
            <a:ext cx="1234500" cy="838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7"/>
          <p:cNvSpPr txBox="1"/>
          <p:nvPr>
            <p:ph type="title"/>
          </p:nvPr>
        </p:nvSpPr>
        <p:spPr>
          <a:xfrm>
            <a:off x="360000" y="456975"/>
            <a:ext cx="93096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 gap - What the computer can see?</a:t>
            </a:r>
            <a:endParaRPr/>
          </a:p>
        </p:txBody>
      </p:sp>
      <p:sp>
        <p:nvSpPr>
          <p:cNvPr id="580" name="Google Shape;580;p57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550" y="1566909"/>
            <a:ext cx="7725735" cy="350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3053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8" name="Google Shape;588;p58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926625"/>
            <a:ext cx="8877299" cy="500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5" name="Google Shape;595;p59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96" name="Google Shape;5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838200"/>
            <a:ext cx="8743949" cy="490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2" name="Google Shape;602;p60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03" name="Google Shape;6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032" y="990600"/>
            <a:ext cx="8852444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= manually engineered features vector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learn the weights</a:t>
            </a:r>
            <a:endParaRPr/>
          </a:p>
        </p:txBody>
      </p:sp>
      <p:sp>
        <p:nvSpPr>
          <p:cNvPr id="610" name="Google Shape;610;p61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1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2" name="Google Shape;6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75" y="1846775"/>
            <a:ext cx="5449274" cy="305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675" y="1894009"/>
            <a:ext cx="4307249" cy="2917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61"/>
          <p:cNvCxnSpPr>
            <a:stCxn id="612" idx="3"/>
            <a:endCxn id="613" idx="1"/>
          </p:cNvCxnSpPr>
          <p:nvPr/>
        </p:nvCxnSpPr>
        <p:spPr>
          <a:xfrm flipH="1" rot="10800000">
            <a:off x="5729749" y="3352712"/>
            <a:ext cx="8208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0" name="Google Shape;620;p62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21" name="Google Shape;62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3400"/>
            <a:ext cx="9144002" cy="509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60000" y="3807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387300" y="95275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Part 1: What is AI?</a:t>
            </a:r>
            <a:endParaRPr/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>
                <a:solidFill>
                  <a:srgbClr val="000000"/>
                </a:solidFill>
              </a:rPr>
              <a:t>Part 2: Working with an AI team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>
                <a:solidFill>
                  <a:srgbClr val="000000"/>
                </a:solidFill>
              </a:rPr>
              <a:t>Part 3: AI and the society 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7" name="Google Shape;627;p63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28" name="Google Shape;62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803" y="990600"/>
            <a:ext cx="8808897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4" name="Google Shape;634;p64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35" name="Google Shape;6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38200"/>
            <a:ext cx="8562976" cy="478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5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neurons can see?</a:t>
            </a:r>
            <a:endParaRPr/>
          </a:p>
        </p:txBody>
      </p:sp>
      <p:sp>
        <p:nvSpPr>
          <p:cNvPr id="642" name="Google Shape;642;p65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275" y="1343950"/>
            <a:ext cx="9306525" cy="482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825" y="59467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6"/>
          <p:cNvSpPr txBox="1"/>
          <p:nvPr>
            <p:ph type="title"/>
          </p:nvPr>
        </p:nvSpPr>
        <p:spPr>
          <a:xfrm>
            <a:off x="609600" y="762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The “Deep” in Deep Learning</a:t>
            </a:r>
            <a:br>
              <a:rPr lang="en-US" sz="3959"/>
            </a:br>
            <a:r>
              <a:rPr lang="en-US" sz="3959"/>
              <a:t>Hierarichal Representation</a:t>
            </a:r>
            <a:endParaRPr sz="3959"/>
          </a:p>
        </p:txBody>
      </p:sp>
      <p:pic>
        <p:nvPicPr>
          <p:cNvPr id="650" name="Google Shape;65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447800"/>
            <a:ext cx="46672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4801" y="3694127"/>
            <a:ext cx="5181600" cy="297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Now we converge to a definition of Deep Learning</a:t>
            </a:r>
            <a:endParaRPr sz="3959"/>
          </a:p>
        </p:txBody>
      </p:sp>
      <p:sp>
        <p:nvSpPr>
          <p:cNvPr id="657" name="Google Shape;657;p67"/>
          <p:cNvSpPr txBox="1"/>
          <p:nvPr>
            <p:ph idx="1" type="body"/>
          </p:nvPr>
        </p:nvSpPr>
        <p:spPr>
          <a:xfrm>
            <a:off x="812800" y="2133600"/>
            <a:ext cx="10972800" cy="4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US"/>
              <a:t>“Deep learning is a particular kind of machine learning that achieves great power and flexibility by learning to represent the world as a nested hierarchy of concepts, with each concept defined in relation to simpler concepts, and more abstract representations computed in terms of less abstract ones.”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i="1" lang="en-US"/>
              <a:t>Deep Learning Book, Ian Goodfellow, Yoshua Bengio, Aaron Courville</a:t>
            </a:r>
            <a:endParaRPr/>
          </a:p>
        </p:txBody>
      </p:sp>
      <p:sp>
        <p:nvSpPr>
          <p:cNvPr id="658" name="Google Shape;658;p67"/>
          <p:cNvSpPr/>
          <p:nvPr/>
        </p:nvSpPr>
        <p:spPr>
          <a:xfrm>
            <a:off x="1727200" y="1447800"/>
            <a:ext cx="843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 = Deep Representation Learning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Now we can draw a line between AI, ML, Representation Learning and DL </a:t>
            </a:r>
            <a:r>
              <a:rPr lang="en-US" sz="1800"/>
              <a:t>“Deep Learning Book”</a:t>
            </a:r>
            <a:endParaRPr sz="3959"/>
          </a:p>
        </p:txBody>
      </p:sp>
      <p:pic>
        <p:nvPicPr>
          <p:cNvPr id="664" name="Google Shape;66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767" y="1475538"/>
            <a:ext cx="6260271" cy="409098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8"/>
          <p:cNvSpPr txBox="1"/>
          <p:nvPr/>
        </p:nvSpPr>
        <p:spPr>
          <a:xfrm>
            <a:off x="1845850" y="5458000"/>
            <a:ext cx="87309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https://www.deeplearningbook.org/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now?</a:t>
            </a:r>
            <a:endParaRPr/>
          </a:p>
        </p:txBody>
      </p:sp>
      <p:sp>
        <p:nvSpPr>
          <p:cNvPr id="672" name="Google Shape;672;p69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673" name="Google Shape;673;p69"/>
          <p:cNvGrpSpPr/>
          <p:nvPr/>
        </p:nvGrpSpPr>
        <p:grpSpPr>
          <a:xfrm>
            <a:off x="2130150" y="1295350"/>
            <a:ext cx="7715193" cy="4891710"/>
            <a:chOff x="0" y="0"/>
            <a:chExt cx="8229539" cy="5638859"/>
          </a:xfrm>
        </p:grpSpPr>
        <p:sp>
          <p:nvSpPr>
            <p:cNvPr id="674" name="Google Shape;674;p69"/>
            <p:cNvSpPr/>
            <p:nvPr/>
          </p:nvSpPr>
          <p:spPr>
            <a:xfrm>
              <a:off x="0" y="0"/>
              <a:ext cx="6995100" cy="1691700"/>
            </a:xfrm>
            <a:prstGeom prst="roundRect">
              <a:avLst>
                <a:gd fmla="val 10000" name="adj"/>
              </a:avLst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9"/>
            <p:cNvSpPr txBox="1"/>
            <p:nvPr/>
          </p:nvSpPr>
          <p:spPr>
            <a:xfrm>
              <a:off x="0" y="0"/>
              <a:ext cx="5268900" cy="16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Computer </a:t>
              </a:r>
              <a:endParaRPr b="1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Char char="•"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Machine for logical and mathematical computations</a:t>
              </a:r>
              <a:endPara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Char char="•"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1781 (Charles Babbage)</a:t>
              </a:r>
              <a:endPara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69"/>
            <p:cNvSpPr/>
            <p:nvPr/>
          </p:nvSpPr>
          <p:spPr>
            <a:xfrm>
              <a:off x="617219" y="1973579"/>
              <a:ext cx="6995100" cy="1691700"/>
            </a:xfrm>
            <a:prstGeom prst="roundRect">
              <a:avLst>
                <a:gd fmla="val 10000" name="adj"/>
              </a:avLst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9"/>
            <p:cNvSpPr txBox="1"/>
            <p:nvPr/>
          </p:nvSpPr>
          <p:spPr>
            <a:xfrm>
              <a:off x="617219" y="1973579"/>
              <a:ext cx="5278500" cy="16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Char char="•"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If-else</a:t>
              </a:r>
              <a:endParaRPr b="1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Char char="•"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1936 (Turing Machine)</a:t>
              </a:r>
              <a:endParaRPr b="1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Char char="•"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1945 (ENIAC)</a:t>
              </a:r>
              <a:endParaRPr b="1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69"/>
            <p:cNvSpPr/>
            <p:nvPr/>
          </p:nvSpPr>
          <p:spPr>
            <a:xfrm>
              <a:off x="1234439" y="3947159"/>
              <a:ext cx="6995100" cy="1691700"/>
            </a:xfrm>
            <a:prstGeom prst="roundRect">
              <a:avLst>
                <a:gd fmla="val 10000" name="adj"/>
              </a:avLst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9"/>
            <p:cNvSpPr txBox="1"/>
            <p:nvPr/>
          </p:nvSpPr>
          <p:spPr>
            <a:xfrm>
              <a:off x="1234439" y="3947159"/>
              <a:ext cx="5278500" cy="16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endParaRPr b="1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Char char="•"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1959 (Arthur Samule)</a:t>
              </a:r>
              <a:endParaRPr b="1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Char char="•"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Problem: clutter, pose, conditions,…etc all affect the designed features vector</a:t>
              </a:r>
              <a:endParaRPr b="1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69"/>
            <p:cNvSpPr/>
            <p:nvPr/>
          </p:nvSpPr>
          <p:spPr>
            <a:xfrm>
              <a:off x="5895594" y="1282827"/>
              <a:ext cx="1099500" cy="10995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632423">
                <a:alpha val="89800"/>
              </a:srgbClr>
            </a:solidFill>
            <a:ln cap="flat" cmpd="sng" w="25400">
              <a:solidFill>
                <a:srgbClr val="CFD7E7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9"/>
            <p:cNvSpPr txBox="1"/>
            <p:nvPr/>
          </p:nvSpPr>
          <p:spPr>
            <a:xfrm>
              <a:off x="5895594" y="1282827"/>
              <a:ext cx="1099500" cy="10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69"/>
            <p:cNvSpPr/>
            <p:nvPr/>
          </p:nvSpPr>
          <p:spPr>
            <a:xfrm>
              <a:off x="6512813" y="3245129"/>
              <a:ext cx="1099500" cy="10995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632423">
                <a:alpha val="89800"/>
              </a:srgbClr>
            </a:solidFill>
            <a:ln cap="flat" cmpd="sng" w="25400">
              <a:solidFill>
                <a:srgbClr val="CFD7E7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9"/>
            <p:cNvSpPr txBox="1"/>
            <p:nvPr/>
          </p:nvSpPr>
          <p:spPr>
            <a:xfrm>
              <a:off x="6512813" y="3245129"/>
              <a:ext cx="1099500" cy="10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C:\Users\aelsalla\Desktop\download (5).jpg" id="684" name="Google Shape;68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7856" y="1295350"/>
            <a:ext cx="1276546" cy="92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0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now?</a:t>
            </a:r>
            <a:endParaRPr/>
          </a:p>
        </p:txBody>
      </p:sp>
      <p:sp>
        <p:nvSpPr>
          <p:cNvPr id="691" name="Google Shape;691;p70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25" y="1234871"/>
            <a:ext cx="9994549" cy="50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350" y="1234875"/>
            <a:ext cx="2488701" cy="139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70"/>
          <p:cNvCxnSpPr/>
          <p:nvPr/>
        </p:nvCxnSpPr>
        <p:spPr>
          <a:xfrm rot="10800000">
            <a:off x="6162750" y="1504525"/>
            <a:ext cx="10500" cy="27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70"/>
          <p:cNvSpPr/>
          <p:nvPr/>
        </p:nvSpPr>
        <p:spPr>
          <a:xfrm>
            <a:off x="8632150" y="1365150"/>
            <a:ext cx="705600" cy="53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1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now?</a:t>
            </a:r>
            <a:endParaRPr/>
          </a:p>
        </p:txBody>
      </p:sp>
      <p:grpSp>
        <p:nvGrpSpPr>
          <p:cNvPr id="702" name="Google Shape;702;p71"/>
          <p:cNvGrpSpPr/>
          <p:nvPr/>
        </p:nvGrpSpPr>
        <p:grpSpPr>
          <a:xfrm>
            <a:off x="4926971" y="1062321"/>
            <a:ext cx="1643490" cy="2878863"/>
            <a:chOff x="3995936" y="1314654"/>
            <a:chExt cx="1232648" cy="2531536"/>
          </a:xfrm>
        </p:grpSpPr>
        <p:pic>
          <p:nvPicPr>
            <p:cNvPr descr="C:\Users\aelsalla\Google Drive\PostDoc\DAS\Presentations\Management\GEEDS TDP\download.jpg" id="703" name="Google Shape;703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95936" y="1419622"/>
              <a:ext cx="1219200" cy="2426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71"/>
            <p:cNvSpPr txBox="1"/>
            <p:nvPr/>
          </p:nvSpPr>
          <p:spPr>
            <a:xfrm>
              <a:off x="4023784" y="1314654"/>
              <a:ext cx="12048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Algorithms</a:t>
              </a:r>
              <a:endParaRPr b="1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71"/>
          <p:cNvGrpSpPr/>
          <p:nvPr/>
        </p:nvGrpSpPr>
        <p:grpSpPr>
          <a:xfrm>
            <a:off x="1950714" y="4134523"/>
            <a:ext cx="1625559" cy="2630356"/>
            <a:chOff x="1763688" y="2643758"/>
            <a:chExt cx="1219200" cy="1972816"/>
          </a:xfrm>
        </p:grpSpPr>
        <p:pic>
          <p:nvPicPr>
            <p:cNvPr descr="C:\Users\aelsalla\Google Drive\PostDoc\DAS\Presentations\Management\GEEDS TDP\download.jpg" id="706" name="Google Shape;706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63688" y="2787774"/>
              <a:ext cx="1219200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71"/>
            <p:cNvSpPr txBox="1"/>
            <p:nvPr/>
          </p:nvSpPr>
          <p:spPr>
            <a:xfrm>
              <a:off x="1907704" y="2643758"/>
              <a:ext cx="10080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Big Data</a:t>
              </a:r>
              <a:endParaRPr b="1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71"/>
          <p:cNvGrpSpPr/>
          <p:nvPr/>
        </p:nvGrpSpPr>
        <p:grpSpPr>
          <a:xfrm>
            <a:off x="8671295" y="3846498"/>
            <a:ext cx="1625559" cy="2918380"/>
            <a:chOff x="6732240" y="2427734"/>
            <a:chExt cx="1219200" cy="2188840"/>
          </a:xfrm>
        </p:grpSpPr>
        <p:pic>
          <p:nvPicPr>
            <p:cNvPr descr="C:\Users\aelsalla\Google Drive\PostDoc\DAS\Presentations\Management\GEEDS TDP\download.jpg" id="709" name="Google Shape;709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32240" y="2787774"/>
              <a:ext cx="1219200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71"/>
            <p:cNvSpPr txBox="1"/>
            <p:nvPr/>
          </p:nvSpPr>
          <p:spPr>
            <a:xfrm>
              <a:off x="6804248" y="2427734"/>
              <a:ext cx="1056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67B54F"/>
                  </a:solidFill>
                  <a:latin typeface="Arial"/>
                  <a:ea typeface="Arial"/>
                  <a:cs typeface="Arial"/>
                  <a:sym typeface="Arial"/>
                </a:rPr>
                <a:t>Powerful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67B54F"/>
                  </a:solidFill>
                  <a:latin typeface="Arial"/>
                  <a:ea typeface="Arial"/>
                  <a:cs typeface="Arial"/>
                  <a:sym typeface="Arial"/>
                </a:rPr>
                <a:t>Hardware</a:t>
              </a:r>
              <a:endParaRPr b="1" sz="1800">
                <a:solidFill>
                  <a:srgbClr val="67B5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p71"/>
          <p:cNvSpPr/>
          <p:nvPr/>
        </p:nvSpPr>
        <p:spPr>
          <a:xfrm rot="2181829">
            <a:off x="6305586" y="2940501"/>
            <a:ext cx="2588081" cy="11273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49FA5"/>
          </a:solidFill>
          <a:ln cap="flat" cmpd="sng" w="25400">
            <a:solidFill>
              <a:srgbClr val="6C7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1"/>
          <p:cNvSpPr/>
          <p:nvPr/>
        </p:nvSpPr>
        <p:spPr>
          <a:xfrm flipH="1" rot="-2560386">
            <a:off x="2987367" y="2866789"/>
            <a:ext cx="2382510" cy="1130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49FA5"/>
          </a:solidFill>
          <a:ln cap="flat" cmpd="sng" w="25400">
            <a:solidFill>
              <a:srgbClr val="6C7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from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71"/>
          <p:cNvSpPr/>
          <p:nvPr/>
        </p:nvSpPr>
        <p:spPr>
          <a:xfrm flipH="1">
            <a:off x="3582897" y="5382749"/>
            <a:ext cx="4896600" cy="113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49FA5"/>
          </a:solidFill>
          <a:ln cap="flat" cmpd="sng" w="25400">
            <a:solidFill>
              <a:srgbClr val="6C7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2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other types of ML?</a:t>
            </a:r>
            <a:endParaRPr/>
          </a:p>
        </p:txBody>
      </p:sp>
      <p:sp>
        <p:nvSpPr>
          <p:cNvPr id="720" name="Google Shape;720;p72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72"/>
          <p:cNvGrpSpPr/>
          <p:nvPr/>
        </p:nvGrpSpPr>
        <p:grpSpPr>
          <a:xfrm>
            <a:off x="3482964" y="1691759"/>
            <a:ext cx="4672162" cy="3931596"/>
            <a:chOff x="661977" y="-137041"/>
            <a:chExt cx="4672162" cy="3931596"/>
          </a:xfrm>
        </p:grpSpPr>
        <p:sp>
          <p:nvSpPr>
            <p:cNvPr id="722" name="Google Shape;722;p72"/>
            <p:cNvSpPr/>
            <p:nvPr/>
          </p:nvSpPr>
          <p:spPr>
            <a:xfrm>
              <a:off x="1418608" y="-137041"/>
              <a:ext cx="2848500" cy="25635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2"/>
            <p:cNvSpPr txBox="1"/>
            <p:nvPr/>
          </p:nvSpPr>
          <p:spPr>
            <a:xfrm>
              <a:off x="1798421" y="235373"/>
              <a:ext cx="2088900" cy="11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Supervised</a:t>
              </a:r>
              <a:endPara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2"/>
            <p:cNvSpPr/>
            <p:nvPr/>
          </p:nvSpPr>
          <p:spPr>
            <a:xfrm>
              <a:off x="2701339" y="1195840"/>
              <a:ext cx="2632800" cy="25533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2"/>
            <p:cNvSpPr txBox="1"/>
            <p:nvPr/>
          </p:nvSpPr>
          <p:spPr>
            <a:xfrm>
              <a:off x="3506495" y="1855447"/>
              <a:ext cx="1579500" cy="14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4C6B19"/>
                  </a:solidFill>
                  <a:latin typeface="Arial"/>
                  <a:ea typeface="Arial"/>
                  <a:cs typeface="Arial"/>
                  <a:sym typeface="Arial"/>
                </a:rPr>
                <a:t>Unsupervised</a:t>
              </a:r>
              <a:endParaRPr b="1" sz="1500">
                <a:solidFill>
                  <a:srgbClr val="4C6B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2"/>
            <p:cNvSpPr/>
            <p:nvPr/>
          </p:nvSpPr>
          <p:spPr>
            <a:xfrm>
              <a:off x="661977" y="1150355"/>
              <a:ext cx="2828700" cy="26442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2"/>
            <p:cNvSpPr txBox="1"/>
            <p:nvPr/>
          </p:nvSpPr>
          <p:spPr>
            <a:xfrm>
              <a:off x="928347" y="1833462"/>
              <a:ext cx="1697100" cy="14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Reinforcement Learning</a:t>
              </a:r>
              <a:endParaRPr b="1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360000" y="3807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387300" y="95275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Part 1: What is AI?</a:t>
            </a:r>
            <a:endParaRPr/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Clr>
                <a:srgbClr val="CCCCCC"/>
              </a:buClr>
              <a:buSzPts val="2400"/>
              <a:buChar char="-"/>
            </a:pPr>
            <a:r>
              <a:rPr lang="en-US">
                <a:solidFill>
                  <a:srgbClr val="CCCCCC"/>
                </a:solidFill>
              </a:rPr>
              <a:t>Part 2: Working with an AI team</a:t>
            </a:r>
            <a:endParaRPr>
              <a:solidFill>
                <a:srgbClr val="CCCCCC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Clr>
                <a:srgbClr val="CCCCCC"/>
              </a:buClr>
              <a:buSzPts val="2400"/>
              <a:buChar char="-"/>
            </a:pPr>
            <a:r>
              <a:rPr lang="en-US">
                <a:solidFill>
                  <a:srgbClr val="CCCCCC"/>
                </a:solidFill>
              </a:rPr>
              <a:t>Part 3: AI and the society </a:t>
            </a:r>
            <a:endParaRPr>
              <a:solidFill>
                <a:srgbClr val="CCCCCC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3"/>
          <p:cNvSpPr txBox="1"/>
          <p:nvPr>
            <p:ph type="title"/>
          </p:nvPr>
        </p:nvSpPr>
        <p:spPr>
          <a:xfrm>
            <a:off x="-609600" y="-152400"/>
            <a:ext cx="13614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How it works? By interaction (Reinforcement)</a:t>
            </a:r>
            <a:endParaRPr sz="3600"/>
          </a:p>
        </p:txBody>
      </p:sp>
      <p:pic>
        <p:nvPicPr>
          <p:cNvPr descr="C:\Users\aelsalla\Google Drive\PostDoc\DAS\Presentations\Management\GEEDS TDP\gail-humanoid_ga_240_short-1236eb78a0320b78a3e589a1c916d8203906c880843b5754fcc6402be0002b29.gif" id="733" name="Google Shape;73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9049" y="3004588"/>
            <a:ext cx="2688298" cy="2688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elsalla\Google Drive\PostDoc\DAS\Presentations\Management\GEEDS TDP\1-afFVx1Orjc-Y4vRzU7FMMg.gif" id="734" name="Google Shape;73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4687" y="3004587"/>
            <a:ext cx="3131014" cy="26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7031" y="1180383"/>
            <a:ext cx="2222828" cy="160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0697" y="1180388"/>
            <a:ext cx="2743373" cy="168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Google Shape;737;p73"/>
          <p:cNvCxnSpPr>
            <a:stCxn id="734" idx="2"/>
            <a:endCxn id="733" idx="2"/>
          </p:cNvCxnSpPr>
          <p:nvPr/>
        </p:nvCxnSpPr>
        <p:spPr>
          <a:xfrm rot="-5400000">
            <a:off x="5988494" y="4174536"/>
            <a:ext cx="6300" cy="3042900"/>
          </a:xfrm>
          <a:prstGeom prst="bentConnector3">
            <a:avLst>
              <a:gd fmla="val -483836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38" name="Google Shape;738;p73"/>
          <p:cNvSpPr txBox="1"/>
          <p:nvPr/>
        </p:nvSpPr>
        <p:spPr>
          <a:xfrm>
            <a:off x="5016920" y="6076927"/>
            <a:ext cx="30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many attempts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9" name="Google Shape;739;p73"/>
          <p:cNvCxnSpPr>
            <a:stCxn id="736" idx="0"/>
            <a:endCxn id="735" idx="0"/>
          </p:cNvCxnSpPr>
          <p:nvPr/>
        </p:nvCxnSpPr>
        <p:spPr>
          <a:xfrm flipH="1" rot="-5400000">
            <a:off x="5730184" y="-177412"/>
            <a:ext cx="600" cy="2716200"/>
          </a:xfrm>
          <a:prstGeom prst="bentConnector3">
            <a:avLst>
              <a:gd fmla="val -571505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40" name="Google Shape;740;p73"/>
          <p:cNvSpPr txBox="1"/>
          <p:nvPr/>
        </p:nvSpPr>
        <p:spPr>
          <a:xfrm>
            <a:off x="4656880" y="796341"/>
            <a:ext cx="32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in mammals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4"/>
          <p:cNvSpPr txBox="1"/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How it works? Unsupervised from big data</a:t>
            </a:r>
            <a:endParaRPr sz="3959"/>
          </a:p>
        </p:txBody>
      </p:sp>
      <p:pic>
        <p:nvPicPr>
          <p:cNvPr id="747" name="Google Shape;74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639" y="928680"/>
            <a:ext cx="9646874" cy="538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5"/>
          <p:cNvSpPr txBox="1"/>
          <p:nvPr>
            <p:ph type="title"/>
          </p:nvPr>
        </p:nvSpPr>
        <p:spPr>
          <a:xfrm>
            <a:off x="0" y="-76200"/>
            <a:ext cx="1209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How it works? Supervised with a teacher</a:t>
            </a:r>
            <a:endParaRPr sz="3959"/>
          </a:p>
        </p:txBody>
      </p:sp>
      <p:pic>
        <p:nvPicPr>
          <p:cNvPr id="753" name="Google Shape;75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435" y="838200"/>
            <a:ext cx="9889098" cy="5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How DL works?</a:t>
            </a:r>
            <a:br>
              <a:rPr lang="en-US" sz="3959"/>
            </a:br>
            <a:r>
              <a:rPr lang="en-US" sz="3959"/>
              <a:t>Ingredients</a:t>
            </a:r>
            <a:endParaRPr sz="3959"/>
          </a:p>
        </p:txBody>
      </p:sp>
      <p:sp>
        <p:nvSpPr>
          <p:cNvPr id="759" name="Google Shape;759;p76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Data: </a:t>
            </a:r>
            <a:endParaRPr/>
          </a:p>
          <a:p>
            <a:pPr indent="-3492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X, Y (supervised)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Model: function mapping: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Y’ = fw(X), w=1,2,…etc,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Loss: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How good Model fits Data?-&gt; Y vs. Y’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Optimizer: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search for best fw, that makes the Model fits the Data with min. Loss.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7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ML: How to learn w’s?</a:t>
            </a:r>
            <a:endParaRPr/>
          </a:p>
        </p:txBody>
      </p:sp>
      <p:sp>
        <p:nvSpPr>
          <p:cNvPr id="766" name="Google Shape;766;p77"/>
          <p:cNvSpPr txBox="1"/>
          <p:nvPr>
            <p:ph idx="1" type="body"/>
          </p:nvPr>
        </p:nvSpPr>
        <p:spPr>
          <a:xfrm>
            <a:off x="360000" y="1360400"/>
            <a:ext cx="69855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Assume only 2 q’s: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Basically → Search: ax1+bx2+c (</a:t>
            </a:r>
            <a:r>
              <a:rPr b="1" lang="en-US"/>
              <a:t>Model</a:t>
            </a:r>
            <a:r>
              <a:rPr lang="en-US"/>
              <a:t>)→ w1=a, w2=b, w0=c (bias, to be clear later)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Try many lines, and get the one that separates the </a:t>
            </a:r>
            <a:r>
              <a:rPr b="1" lang="en-US"/>
              <a:t>Data</a:t>
            </a:r>
            <a:r>
              <a:rPr lang="en-US"/>
              <a:t> better → How good? </a:t>
            </a:r>
            <a:r>
              <a:rPr b="1" lang="en-US"/>
              <a:t>Loss</a:t>
            </a:r>
            <a:endParaRPr b="1"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Practically→ Smarter methods (</a:t>
            </a:r>
            <a:r>
              <a:rPr b="1" lang="en-US"/>
              <a:t>Optimizer</a:t>
            </a:r>
            <a:r>
              <a:rPr lang="en-US"/>
              <a:t>) are used better than brute force or random search!</a:t>
            </a:r>
            <a:endParaRPr/>
          </a:p>
        </p:txBody>
      </p:sp>
      <p:pic>
        <p:nvPicPr>
          <p:cNvPr id="767" name="Google Shape;76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50" y="2127263"/>
            <a:ext cx="2597025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How DL works?</a:t>
            </a:r>
            <a:br>
              <a:rPr lang="en-US" sz="3959"/>
            </a:br>
            <a:r>
              <a:rPr lang="en-US" sz="3959"/>
              <a:t>1. Model</a:t>
            </a:r>
            <a:endParaRPr sz="3959"/>
          </a:p>
        </p:txBody>
      </p:sp>
      <p:pic>
        <p:nvPicPr>
          <p:cNvPr id="773" name="Google Shape;77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900" y="1885950"/>
            <a:ext cx="52006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How DL works?</a:t>
            </a:r>
            <a:br>
              <a:rPr lang="en-US" sz="3959"/>
            </a:br>
            <a:r>
              <a:rPr lang="en-US" sz="3959"/>
              <a:t>2. Data</a:t>
            </a:r>
            <a:endParaRPr sz="3959"/>
          </a:p>
        </p:txBody>
      </p:sp>
      <p:pic>
        <p:nvPicPr>
          <p:cNvPr id="779" name="Google Shape;77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1552575"/>
            <a:ext cx="480060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0"/>
          <p:cNvSpPr txBox="1"/>
          <p:nvPr>
            <p:ph type="title"/>
          </p:nvPr>
        </p:nvSpPr>
        <p:spPr>
          <a:xfrm>
            <a:off x="609600" y="609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How DL works?</a:t>
            </a:r>
            <a:br>
              <a:rPr lang="en-US" sz="3959"/>
            </a:br>
            <a:r>
              <a:rPr lang="en-US" sz="3959"/>
              <a:t>3. Loss</a:t>
            </a:r>
            <a:br>
              <a:rPr lang="en-US" sz="3959"/>
            </a:br>
            <a:r>
              <a:rPr lang="en-US" sz="3959"/>
              <a:t>4. Optimizer</a:t>
            </a:r>
            <a:br>
              <a:rPr lang="en-US" sz="3959"/>
            </a:br>
            <a:r>
              <a:rPr lang="en-US" sz="3959"/>
              <a:t> </a:t>
            </a:r>
            <a:endParaRPr sz="3959"/>
          </a:p>
        </p:txBody>
      </p:sp>
      <p:pic>
        <p:nvPicPr>
          <p:cNvPr id="785" name="Google Shape;78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1600" y="2057400"/>
            <a:ext cx="508635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0"/>
          <p:cNvSpPr txBox="1"/>
          <p:nvPr/>
        </p:nvSpPr>
        <p:spPr>
          <a:xfrm>
            <a:off x="1422400" y="5715000"/>
            <a:ext cx="3770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 does the “search”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backpropagation</a:t>
            </a:r>
            <a:endParaRPr b="1"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Global ML/DL framework</a:t>
            </a:r>
            <a:endParaRPr/>
          </a:p>
        </p:txBody>
      </p:sp>
      <p:sp>
        <p:nvSpPr>
          <p:cNvPr id="793" name="Google Shape;793;p81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1"/>
          <p:cNvSpPr/>
          <p:nvPr/>
        </p:nvSpPr>
        <p:spPr>
          <a:xfrm>
            <a:off x="4544350" y="3989250"/>
            <a:ext cx="1888200" cy="100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Features</a:t>
            </a:r>
            <a:endParaRPr b="1"/>
          </a:p>
        </p:txBody>
      </p:sp>
      <p:sp>
        <p:nvSpPr>
          <p:cNvPr id="795" name="Google Shape;795;p81"/>
          <p:cNvSpPr/>
          <p:nvPr/>
        </p:nvSpPr>
        <p:spPr>
          <a:xfrm>
            <a:off x="4551250" y="2530975"/>
            <a:ext cx="1888200" cy="100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Decision</a:t>
            </a:r>
            <a:endParaRPr b="1"/>
          </a:p>
        </p:txBody>
      </p:sp>
      <p:pic>
        <p:nvPicPr>
          <p:cNvPr id="796" name="Google Shape;7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650" y="2391476"/>
            <a:ext cx="3944124" cy="267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81"/>
          <p:cNvCxnSpPr>
            <a:stCxn id="798" idx="0"/>
            <a:endCxn id="794" idx="2"/>
          </p:cNvCxnSpPr>
          <p:nvPr/>
        </p:nvCxnSpPr>
        <p:spPr>
          <a:xfrm rot="10800000">
            <a:off x="5488450" y="4993775"/>
            <a:ext cx="0" cy="7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81"/>
          <p:cNvSpPr/>
          <p:nvPr/>
        </p:nvSpPr>
        <p:spPr>
          <a:xfrm>
            <a:off x="4648000" y="5693975"/>
            <a:ext cx="1680900" cy="4356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Input</a:t>
            </a:r>
            <a:endParaRPr b="1"/>
          </a:p>
        </p:txBody>
      </p:sp>
      <p:sp>
        <p:nvSpPr>
          <p:cNvPr id="799" name="Google Shape;799;p81"/>
          <p:cNvSpPr/>
          <p:nvPr/>
        </p:nvSpPr>
        <p:spPr>
          <a:xfrm>
            <a:off x="4654900" y="1542650"/>
            <a:ext cx="1680900" cy="435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Output</a:t>
            </a:r>
            <a:endParaRPr b="1"/>
          </a:p>
        </p:txBody>
      </p:sp>
      <p:cxnSp>
        <p:nvCxnSpPr>
          <p:cNvPr id="800" name="Google Shape;800;p81"/>
          <p:cNvCxnSpPr>
            <a:stCxn id="794" idx="0"/>
            <a:endCxn id="795" idx="2"/>
          </p:cNvCxnSpPr>
          <p:nvPr/>
        </p:nvCxnSpPr>
        <p:spPr>
          <a:xfrm flipH="1" rot="10800000">
            <a:off x="5488450" y="3535350"/>
            <a:ext cx="6900" cy="4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81"/>
          <p:cNvCxnSpPr>
            <a:stCxn id="795" idx="0"/>
            <a:endCxn id="799" idx="2"/>
          </p:cNvCxnSpPr>
          <p:nvPr/>
        </p:nvCxnSpPr>
        <p:spPr>
          <a:xfrm rot="10800000">
            <a:off x="5495350" y="1978375"/>
            <a:ext cx="0" cy="5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2" name="Google Shape;8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2784900"/>
            <a:ext cx="3772924" cy="195480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1"/>
          <p:cNvSpPr/>
          <p:nvPr/>
        </p:nvSpPr>
        <p:spPr>
          <a:xfrm>
            <a:off x="6515625" y="1978375"/>
            <a:ext cx="861000" cy="552600"/>
          </a:xfrm>
          <a:prstGeom prst="wedgeEllipseCallout">
            <a:avLst>
              <a:gd fmla="val -53948" name="adj1"/>
              <a:gd fmla="val 7263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Wcls</a:t>
            </a:r>
            <a:endParaRPr/>
          </a:p>
        </p:txBody>
      </p:sp>
      <p:sp>
        <p:nvSpPr>
          <p:cNvPr id="804" name="Google Shape;804;p81"/>
          <p:cNvSpPr/>
          <p:nvPr/>
        </p:nvSpPr>
        <p:spPr>
          <a:xfrm>
            <a:off x="6520804" y="3573975"/>
            <a:ext cx="1405800" cy="552600"/>
          </a:xfrm>
          <a:prstGeom prst="wedgeEllipseCallout">
            <a:avLst>
              <a:gd fmla="val -53948" name="adj1"/>
              <a:gd fmla="val 7263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Wfeatures</a:t>
            </a:r>
            <a:endParaRPr/>
          </a:p>
        </p:txBody>
      </p:sp>
      <p:sp>
        <p:nvSpPr>
          <p:cNvPr id="805" name="Google Shape;805;p81"/>
          <p:cNvSpPr/>
          <p:nvPr/>
        </p:nvSpPr>
        <p:spPr>
          <a:xfrm>
            <a:off x="875200" y="4993775"/>
            <a:ext cx="3772800" cy="892500"/>
          </a:xfrm>
          <a:prstGeom prst="cloudCallout">
            <a:avLst>
              <a:gd fmla="val 42665" name="adj1"/>
              <a:gd fmla="val -6533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Manual = Hand crafted = Engineered =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 = NN = DL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2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 Learning</a:t>
            </a:r>
            <a:endParaRPr/>
          </a:p>
        </p:txBody>
      </p:sp>
      <p:sp>
        <p:nvSpPr>
          <p:cNvPr id="812" name="Google Shape;812;p82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8246"/>
            <a:ext cx="11748049" cy="43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825" y="60229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can we find AI today?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38"/>
          <p:cNvGrpSpPr/>
          <p:nvPr/>
        </p:nvGrpSpPr>
        <p:grpSpPr>
          <a:xfrm>
            <a:off x="3401411" y="1406975"/>
            <a:ext cx="5183474" cy="4619927"/>
            <a:chOff x="1929865" y="153775"/>
            <a:chExt cx="5185030" cy="4619927"/>
          </a:xfrm>
        </p:grpSpPr>
        <p:sp>
          <p:nvSpPr>
            <p:cNvPr id="305" name="Google Shape;305;p38"/>
            <p:cNvSpPr/>
            <p:nvPr/>
          </p:nvSpPr>
          <p:spPr>
            <a:xfrm>
              <a:off x="3518368" y="1786404"/>
              <a:ext cx="2069100" cy="18483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8"/>
            <p:cNvSpPr txBox="1"/>
            <p:nvPr/>
          </p:nvSpPr>
          <p:spPr>
            <a:xfrm>
              <a:off x="3518368" y="1786404"/>
              <a:ext cx="2069100" cy="18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Robotics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3317939" y="153775"/>
              <a:ext cx="2626800" cy="15135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8"/>
            <p:cNvSpPr txBox="1"/>
            <p:nvPr/>
          </p:nvSpPr>
          <p:spPr>
            <a:xfrm>
              <a:off x="3317939" y="153775"/>
              <a:ext cx="2626800" cy="15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0000"/>
                  </a:solidFill>
                </a:rPr>
                <a:t>Social Media</a:t>
              </a:r>
              <a:endParaRPr b="1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5351495" y="3022399"/>
              <a:ext cx="1763400" cy="16839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8"/>
            <p:cNvSpPr txBox="1"/>
            <p:nvPr/>
          </p:nvSpPr>
          <p:spPr>
            <a:xfrm>
              <a:off x="5351495" y="3022399"/>
              <a:ext cx="1763400" cy="16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Speech</a:t>
              </a:r>
              <a:endParaRPr b="1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1929865" y="2954802"/>
              <a:ext cx="1785000" cy="18189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8"/>
            <p:cNvSpPr txBox="1"/>
            <p:nvPr/>
          </p:nvSpPr>
          <p:spPr>
            <a:xfrm>
              <a:off x="1929865" y="2954802"/>
              <a:ext cx="1785000" cy="18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4C4C"/>
                  </a:solidFill>
                </a:rPr>
                <a:t>Computer Vision</a:t>
              </a:r>
              <a:endParaRPr b="1" sz="2400">
                <a:solidFill>
                  <a:srgbClr val="004C4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3"/>
          <p:cNvSpPr txBox="1"/>
          <p:nvPr>
            <p:ph type="title"/>
          </p:nvPr>
        </p:nvSpPr>
        <p:spPr>
          <a:xfrm>
            <a:off x="360000" y="456975"/>
            <a:ext cx="87507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 Learning - How is it possible?</a:t>
            </a:r>
            <a:endParaRPr/>
          </a:p>
        </p:txBody>
      </p:sp>
      <p:sp>
        <p:nvSpPr>
          <p:cNvPr id="821" name="Google Shape;821;p83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7700" y="2388673"/>
            <a:ext cx="5474301" cy="323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0203"/>
            <a:ext cx="678375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825" y="59467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4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vs. Machine Learning</a:t>
            </a:r>
            <a:endParaRPr/>
          </a:p>
        </p:txBody>
      </p:sp>
      <p:sp>
        <p:nvSpPr>
          <p:cNvPr id="831" name="Google Shape;831;p84"/>
          <p:cNvSpPr txBox="1"/>
          <p:nvPr>
            <p:ph idx="1" type="body"/>
          </p:nvPr>
        </p:nvSpPr>
        <p:spPr>
          <a:xfrm>
            <a:off x="297750" y="1336150"/>
            <a:ext cx="60831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ML: “Make computers learn rather than </a:t>
            </a:r>
            <a:r>
              <a:rPr lang="en-US"/>
              <a:t>explicitly</a:t>
            </a:r>
            <a:r>
              <a:rPr lang="en-US"/>
              <a:t> programmed”, Arthur Samuel 1959</a:t>
            </a:r>
            <a:endParaRPr/>
          </a:p>
        </p:txBody>
      </p:sp>
      <p:pic>
        <p:nvPicPr>
          <p:cNvPr id="832" name="Google Shape;83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575" y="2521150"/>
            <a:ext cx="4701025" cy="30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84"/>
          <p:cNvSpPr txBox="1"/>
          <p:nvPr>
            <p:ph idx="1" type="body"/>
          </p:nvPr>
        </p:nvSpPr>
        <p:spPr>
          <a:xfrm>
            <a:off x="7204075" y="1291425"/>
            <a:ext cx="46200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DS</a:t>
            </a:r>
            <a:r>
              <a:rPr lang="en-US"/>
              <a:t>: “Science of extracting Knowledge and insights from data”</a:t>
            </a:r>
            <a:endParaRPr/>
          </a:p>
        </p:txBody>
      </p:sp>
      <p:pic>
        <p:nvPicPr>
          <p:cNvPr id="834" name="Google Shape;83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275" y="2990449"/>
            <a:ext cx="2683025" cy="8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1593" y="2990450"/>
            <a:ext cx="1642400" cy="11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8213" y="4204425"/>
            <a:ext cx="21717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4"/>
          <p:cNvSpPr txBox="1"/>
          <p:nvPr/>
        </p:nvSpPr>
        <p:spPr>
          <a:xfrm>
            <a:off x="6903900" y="5751975"/>
            <a:ext cx="4620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at market data, what is the best sales strategy?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= slide deck supporting decision making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“Speak with Data”</a:t>
            </a:r>
            <a:endParaRPr/>
          </a:p>
        </p:txBody>
      </p:sp>
      <p:sp>
        <p:nvSpPr>
          <p:cNvPr id="838" name="Google Shape;838;p84"/>
          <p:cNvSpPr txBox="1"/>
          <p:nvPr/>
        </p:nvSpPr>
        <p:spPr>
          <a:xfrm>
            <a:off x="1029300" y="5738150"/>
            <a:ext cx="4620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is software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5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vs. Machine Learning</a:t>
            </a:r>
            <a:endParaRPr/>
          </a:p>
        </p:txBody>
      </p:sp>
      <p:sp>
        <p:nvSpPr>
          <p:cNvPr id="845" name="Google Shape;845;p85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6" name="Google Shape;84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767" y="1548163"/>
            <a:ext cx="6260271" cy="4090987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5"/>
          <p:cNvSpPr/>
          <p:nvPr/>
        </p:nvSpPr>
        <p:spPr>
          <a:xfrm>
            <a:off x="2915425" y="4316050"/>
            <a:ext cx="3423900" cy="181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Data Science</a:t>
            </a:r>
            <a:endParaRPr b="1"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6"/>
          <p:cNvSpPr txBox="1"/>
          <p:nvPr>
            <p:ph type="title"/>
          </p:nvPr>
        </p:nvSpPr>
        <p:spPr>
          <a:xfrm>
            <a:off x="360000" y="3807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854" name="Google Shape;854;p86"/>
          <p:cNvSpPr txBox="1"/>
          <p:nvPr>
            <p:ph idx="1" type="body"/>
          </p:nvPr>
        </p:nvSpPr>
        <p:spPr>
          <a:xfrm>
            <a:off x="387300" y="95275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Clr>
                <a:srgbClr val="CCCCCC"/>
              </a:buClr>
              <a:buSzPts val="2400"/>
              <a:buChar char="-"/>
            </a:pPr>
            <a:r>
              <a:rPr lang="en-US">
                <a:solidFill>
                  <a:srgbClr val="CCCCCC"/>
                </a:solidFill>
              </a:rPr>
              <a:t>Part 1: What is AI?</a:t>
            </a:r>
            <a:endParaRPr>
              <a:solidFill>
                <a:srgbClr val="CCCCCC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Part 2: </a:t>
            </a:r>
            <a:r>
              <a:rPr lang="en-US">
                <a:solidFill>
                  <a:srgbClr val="CCCCCC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Working with an AI team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Clr>
                <a:srgbClr val="CCCCCC"/>
              </a:buClr>
              <a:buSzPts val="2400"/>
              <a:buChar char="-"/>
            </a:pPr>
            <a:r>
              <a:rPr lang="en-US">
                <a:solidFill>
                  <a:srgbClr val="CCCCCC"/>
                </a:solidFill>
              </a:rPr>
              <a:t>Part 3: AI and the society </a:t>
            </a:r>
            <a:endParaRPr>
              <a:solidFill>
                <a:srgbClr val="CCCCCC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7"/>
          <p:cNvSpPr txBox="1"/>
          <p:nvPr>
            <p:ph type="title"/>
          </p:nvPr>
        </p:nvSpPr>
        <p:spPr>
          <a:xfrm>
            <a:off x="360000" y="456975"/>
            <a:ext cx="96237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speak the language of AI team</a:t>
            </a:r>
            <a:endParaRPr/>
          </a:p>
        </p:txBody>
      </p:sp>
      <p:sp>
        <p:nvSpPr>
          <p:cNvPr id="861" name="Google Shape;861;p87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What AI can and cannot do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AI project lifecycle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Define the performance requirements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Data needs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8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AI can NOT do?</a:t>
            </a:r>
            <a:endParaRPr/>
          </a:p>
        </p:txBody>
      </p:sp>
      <p:sp>
        <p:nvSpPr>
          <p:cNvPr id="868" name="Google Shape;868;p88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9" name="Google Shape;86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24" y="1210837"/>
            <a:ext cx="9387174" cy="4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8"/>
          <p:cNvSpPr/>
          <p:nvPr/>
        </p:nvSpPr>
        <p:spPr>
          <a:xfrm>
            <a:off x="1078675" y="5976100"/>
            <a:ext cx="10002000" cy="404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Artificial General Intelligence is very far (10/100/1000 yrs)</a:t>
            </a:r>
            <a:endParaRPr b="1" sz="2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9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AI can do?</a:t>
            </a:r>
            <a:endParaRPr/>
          </a:p>
        </p:txBody>
      </p:sp>
      <p:sp>
        <p:nvSpPr>
          <p:cNvPr id="877" name="Google Shape;877;p89"/>
          <p:cNvSpPr/>
          <p:nvPr/>
        </p:nvSpPr>
        <p:spPr>
          <a:xfrm>
            <a:off x="341325" y="5976100"/>
            <a:ext cx="11330400" cy="404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Artificial Narrow Intelligence: Structure or unstructured</a:t>
            </a:r>
            <a:endParaRPr b="1" sz="2800"/>
          </a:p>
        </p:txBody>
      </p:sp>
      <p:pic>
        <p:nvPicPr>
          <p:cNvPr id="878" name="Google Shape;87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475" y="1498850"/>
            <a:ext cx="6235125" cy="27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475" y="4271136"/>
            <a:ext cx="2686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1365" y="4212550"/>
            <a:ext cx="3647086" cy="18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00" y="1952943"/>
            <a:ext cx="5401325" cy="165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7675" y="3713250"/>
            <a:ext cx="2744767" cy="2058576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9"/>
          <p:cNvSpPr/>
          <p:nvPr/>
        </p:nvSpPr>
        <p:spPr>
          <a:xfrm>
            <a:off x="341313" y="1139175"/>
            <a:ext cx="4720800" cy="404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Structured data</a:t>
            </a:r>
            <a:endParaRPr b="1" sz="2800"/>
          </a:p>
        </p:txBody>
      </p:sp>
      <p:sp>
        <p:nvSpPr>
          <p:cNvPr id="884" name="Google Shape;884;p89"/>
          <p:cNvSpPr/>
          <p:nvPr/>
        </p:nvSpPr>
        <p:spPr>
          <a:xfrm>
            <a:off x="6095988" y="1139175"/>
            <a:ext cx="4720800" cy="404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Unstructured data</a:t>
            </a:r>
            <a:endParaRPr b="1" sz="2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0"/>
          <p:cNvSpPr txBox="1"/>
          <p:nvPr>
            <p:ph type="title"/>
          </p:nvPr>
        </p:nvSpPr>
        <p:spPr>
          <a:xfrm>
            <a:off x="360000" y="456975"/>
            <a:ext cx="102174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AI cannot do? Complex mappings</a:t>
            </a:r>
            <a:endParaRPr/>
          </a:p>
        </p:txBody>
      </p:sp>
      <p:sp>
        <p:nvSpPr>
          <p:cNvPr id="891" name="Google Shape;891;p90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25" y="1608409"/>
            <a:ext cx="9937293" cy="350979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0"/>
          <p:cNvSpPr txBox="1"/>
          <p:nvPr/>
        </p:nvSpPr>
        <p:spPr>
          <a:xfrm>
            <a:off x="5778975" y="5457350"/>
            <a:ext cx="36003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Gestures could be hard even sometimes for humans</a:t>
            </a:r>
            <a:endParaRPr/>
          </a:p>
        </p:txBody>
      </p:sp>
      <p:pic>
        <p:nvPicPr>
          <p:cNvPr id="894" name="Google Shape;89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825" y="59467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1"/>
          <p:cNvSpPr txBox="1"/>
          <p:nvPr>
            <p:ph type="title"/>
          </p:nvPr>
        </p:nvSpPr>
        <p:spPr>
          <a:xfrm>
            <a:off x="360000" y="456975"/>
            <a:ext cx="122667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quickly spot the potential of AI to a project?</a:t>
            </a:r>
            <a:endParaRPr/>
          </a:p>
        </p:txBody>
      </p:sp>
      <p:sp>
        <p:nvSpPr>
          <p:cNvPr id="901" name="Google Shape;901;p91"/>
          <p:cNvSpPr txBox="1"/>
          <p:nvPr>
            <p:ph idx="1" type="body"/>
          </p:nvPr>
        </p:nvSpPr>
        <p:spPr>
          <a:xfrm>
            <a:off x="359400" y="14019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Simple task for human → simple concept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&lt; 1 sec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And/or needs lots of data to perform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Think Tasks not Jobs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Instead of replacing an operator, think of how AI can automate parts of his job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Examples: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Simple perception: text, speech,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Automation: Look at many data and predict say house price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2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Workflow of an AI project</a:t>
            </a:r>
            <a:endParaRPr/>
          </a:p>
        </p:txBody>
      </p:sp>
      <p:sp>
        <p:nvSpPr>
          <p:cNvPr id="908" name="Google Shape;908;p92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AD pipeline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Each is an AI project: A --&gt; B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Data collection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Train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Many iterations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Deploy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075" y="2000375"/>
            <a:ext cx="7224124" cy="36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825" y="60229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9"/>
          <p:cNvGrpSpPr/>
          <p:nvPr/>
        </p:nvGrpSpPr>
        <p:grpSpPr>
          <a:xfrm>
            <a:off x="3453286" y="991975"/>
            <a:ext cx="5183474" cy="4619927"/>
            <a:chOff x="1929865" y="153775"/>
            <a:chExt cx="5185030" cy="4619927"/>
          </a:xfrm>
        </p:grpSpPr>
        <p:sp>
          <p:nvSpPr>
            <p:cNvPr id="319" name="Google Shape;319;p39"/>
            <p:cNvSpPr/>
            <p:nvPr/>
          </p:nvSpPr>
          <p:spPr>
            <a:xfrm>
              <a:off x="3518368" y="1786404"/>
              <a:ext cx="2069100" cy="18483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 txBox="1"/>
            <p:nvPr/>
          </p:nvSpPr>
          <p:spPr>
            <a:xfrm>
              <a:off x="3518368" y="1786404"/>
              <a:ext cx="2069100" cy="18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Robotics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3317939" y="153775"/>
              <a:ext cx="2626800" cy="15135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 txBox="1"/>
            <p:nvPr/>
          </p:nvSpPr>
          <p:spPr>
            <a:xfrm>
              <a:off x="3317939" y="153775"/>
              <a:ext cx="2626800" cy="15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0000"/>
                  </a:solidFill>
                </a:rPr>
                <a:t>Social Media</a:t>
              </a:r>
              <a:endParaRPr b="1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5351495" y="3022399"/>
              <a:ext cx="1763400" cy="16839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 txBox="1"/>
            <p:nvPr/>
          </p:nvSpPr>
          <p:spPr>
            <a:xfrm>
              <a:off x="5351495" y="3022399"/>
              <a:ext cx="1763400" cy="16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Speech</a:t>
              </a:r>
              <a:endParaRPr b="1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1929865" y="2954802"/>
              <a:ext cx="1785000" cy="1818900"/>
            </a:xfrm>
            <a:prstGeom prst="ellipse">
              <a:avLst/>
            </a:prstGeom>
            <a:solidFill>
              <a:srgbClr val="97CF39">
                <a:alpha val="498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 txBox="1"/>
            <p:nvPr/>
          </p:nvSpPr>
          <p:spPr>
            <a:xfrm>
              <a:off x="1929865" y="2954802"/>
              <a:ext cx="1785000" cy="18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4C4C"/>
                  </a:solidFill>
                </a:rPr>
                <a:t>Computer Vision</a:t>
              </a:r>
              <a:endParaRPr b="1" sz="2400">
                <a:solidFill>
                  <a:srgbClr val="004C4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39"/>
          <p:cNvSpPr txBox="1"/>
          <p:nvPr>
            <p:ph type="title"/>
          </p:nvPr>
        </p:nvSpPr>
        <p:spPr>
          <a:xfrm>
            <a:off x="359905" y="216000"/>
            <a:ext cx="11495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Arial"/>
              <a:buNone/>
            </a:pPr>
            <a:r>
              <a:rPr lang="en-US"/>
              <a:t>The AI revolution </a:t>
            </a:r>
            <a:endParaRPr/>
          </a:p>
        </p:txBody>
      </p:sp>
      <p:sp>
        <p:nvSpPr>
          <p:cNvPr descr="Image result for alpha go" id="328" name="Google Shape;328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alpha go" id="329" name="Google Shape;329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deep learning google" id="330" name="Google Shape;330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george hotz acura" id="331" name="Google Shape;331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george hotz acura" id="332" name="Google Shape;332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IBM watson bot embarrassing" id="333" name="Google Shape;333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IBM watson bot embarrassing" id="334" name="Google Shape;334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IBM watson bot embarrassing" id="335" name="Google Shape;335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Facebook chatbot" id="336" name="Google Shape;336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Facebook chatbot" id="337" name="Google Shape;337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Facebook chatbot" id="338" name="Google Shape;338;p39"/>
          <p:cNvSpPr/>
          <p:nvPr/>
        </p:nvSpPr>
        <p:spPr>
          <a:xfrm>
            <a:off x="207433" y="-144463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39"/>
          <p:cNvGrpSpPr/>
          <p:nvPr/>
        </p:nvGrpSpPr>
        <p:grpSpPr>
          <a:xfrm>
            <a:off x="304815" y="1981200"/>
            <a:ext cx="4303927" cy="1004292"/>
            <a:chOff x="228600" y="1981200"/>
            <a:chExt cx="3227784" cy="1004292"/>
          </a:xfrm>
        </p:grpSpPr>
        <p:pic>
          <p:nvPicPr>
            <p:cNvPr descr="http://static.latribune.fr/full_width/338243/siri.jpg" id="340" name="Google Shape;34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7800" y="1981200"/>
              <a:ext cx="2008584" cy="10042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9"/>
            <p:cNvSpPr txBox="1"/>
            <p:nvPr/>
          </p:nvSpPr>
          <p:spPr>
            <a:xfrm>
              <a:off x="228600" y="2133600"/>
              <a:ext cx="879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Apple Siri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39"/>
          <p:cNvGrpSpPr/>
          <p:nvPr/>
        </p:nvGrpSpPr>
        <p:grpSpPr>
          <a:xfrm>
            <a:off x="304816" y="762000"/>
            <a:ext cx="3840992" cy="990600"/>
            <a:chOff x="228600" y="762000"/>
            <a:chExt cx="2880600" cy="990600"/>
          </a:xfrm>
        </p:grpSpPr>
        <p:pic>
          <p:nvPicPr>
            <p:cNvPr descr="C:\Users\aelsalla\Desktop\download (2).jpg" id="343" name="Google Shape;343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600" y="762000"/>
              <a:ext cx="1730636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9"/>
            <p:cNvSpPr txBox="1"/>
            <p:nvPr/>
          </p:nvSpPr>
          <p:spPr>
            <a:xfrm>
              <a:off x="2057400" y="1143000"/>
              <a:ext cx="1051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IBM Pepper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39"/>
          <p:cNvGrpSpPr/>
          <p:nvPr/>
        </p:nvGrpSpPr>
        <p:grpSpPr>
          <a:xfrm>
            <a:off x="7925197" y="1524000"/>
            <a:ext cx="3549377" cy="845242"/>
            <a:chOff x="5943600" y="1524000"/>
            <a:chExt cx="2661900" cy="845242"/>
          </a:xfrm>
        </p:grpSpPr>
        <p:pic>
          <p:nvPicPr>
            <p:cNvPr descr="http://forumfoundrycdn.com/dgstorm/df2014/Microsoft-Cortana-says-hello.jpg" id="346" name="Google Shape;346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43600" y="1524000"/>
              <a:ext cx="1527937" cy="845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39"/>
            <p:cNvSpPr txBox="1"/>
            <p:nvPr/>
          </p:nvSpPr>
          <p:spPr>
            <a:xfrm>
              <a:off x="7543800" y="1828800"/>
              <a:ext cx="106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MS Cortana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39"/>
          <p:cNvGrpSpPr/>
          <p:nvPr/>
        </p:nvGrpSpPr>
        <p:grpSpPr>
          <a:xfrm>
            <a:off x="8433221" y="685800"/>
            <a:ext cx="3281764" cy="698904"/>
            <a:chOff x="6324600" y="685800"/>
            <a:chExt cx="2461200" cy="698904"/>
          </a:xfrm>
        </p:grpSpPr>
        <p:pic>
          <p:nvPicPr>
            <p:cNvPr descr="C:\Users\aelsalla\Desktop\download (3).jpg" id="349" name="Google Shape;349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24600" y="685800"/>
              <a:ext cx="1371600" cy="698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39"/>
            <p:cNvSpPr txBox="1"/>
            <p:nvPr/>
          </p:nvSpPr>
          <p:spPr>
            <a:xfrm>
              <a:off x="7772400" y="990600"/>
              <a:ext cx="10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FB Chatbot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s://encrypted-tbn3.gstatic.com/images?q=tbn:ANd9GcTIhrCg_lP5HIzeIYriZ-eKcy4LtIz-FFtIBtS_JtmWcXYq3pdZjm4GHRw" id="351" name="Google Shape;35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6800" y="533400"/>
            <a:ext cx="2743200" cy="527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39"/>
          <p:cNvGrpSpPr/>
          <p:nvPr/>
        </p:nvGrpSpPr>
        <p:grpSpPr>
          <a:xfrm>
            <a:off x="8433221" y="2819400"/>
            <a:ext cx="3347053" cy="914400"/>
            <a:chOff x="6324600" y="2819400"/>
            <a:chExt cx="2510164" cy="914400"/>
          </a:xfrm>
        </p:grpSpPr>
        <p:pic>
          <p:nvPicPr>
            <p:cNvPr descr="Image result for Atari DQN" id="353" name="Google Shape;353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24600" y="2819400"/>
              <a:ext cx="1572125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39"/>
            <p:cNvSpPr txBox="1"/>
            <p:nvPr/>
          </p:nvSpPr>
          <p:spPr>
            <a:xfrm>
              <a:off x="7907764" y="2819400"/>
              <a:ext cx="927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Atari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DeepMind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9"/>
          <p:cNvGrpSpPr/>
          <p:nvPr/>
        </p:nvGrpSpPr>
        <p:grpSpPr>
          <a:xfrm>
            <a:off x="5181858" y="4114801"/>
            <a:ext cx="1862760" cy="1560600"/>
            <a:chOff x="3886200" y="4114800"/>
            <a:chExt cx="1397000" cy="1560600"/>
          </a:xfrm>
        </p:grpSpPr>
        <p:pic>
          <p:nvPicPr>
            <p:cNvPr descr="http://www.bloomberg.com/features/2015-george-hotz-self-driving-car/img/feat_georgehotz52_1280.jpg" id="356" name="Google Shape;356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886200" y="4114800"/>
              <a:ext cx="1397000" cy="83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9"/>
            <p:cNvSpPr txBox="1"/>
            <p:nvPr/>
          </p:nvSpPr>
          <p:spPr>
            <a:xfrm>
              <a:off x="4038600" y="5029200"/>
              <a:ext cx="927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Comma.ai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39"/>
          <p:cNvGrpSpPr/>
          <p:nvPr/>
        </p:nvGrpSpPr>
        <p:grpSpPr>
          <a:xfrm>
            <a:off x="5181860" y="2362201"/>
            <a:ext cx="2998950" cy="874800"/>
            <a:chOff x="3886200" y="2362200"/>
            <a:chExt cx="2249100" cy="874800"/>
          </a:xfrm>
        </p:grpSpPr>
        <p:pic>
          <p:nvPicPr>
            <p:cNvPr descr="C:\Users\aelsalla\Desktop\download.jpg" id="359" name="Google Shape;359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886200" y="2362200"/>
              <a:ext cx="1287402" cy="83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39"/>
            <p:cNvSpPr txBox="1"/>
            <p:nvPr/>
          </p:nvSpPr>
          <p:spPr>
            <a:xfrm>
              <a:off x="5105400" y="2590800"/>
              <a:ext cx="1029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DeepMind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AlphaGo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" name="Google Shape;361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32000" y="3048000"/>
            <a:ext cx="2413000" cy="117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9"/>
          <p:cNvGrpSpPr/>
          <p:nvPr/>
        </p:nvGrpSpPr>
        <p:grpSpPr>
          <a:xfrm>
            <a:off x="406420" y="5334000"/>
            <a:ext cx="3329366" cy="1051560"/>
            <a:chOff x="304800" y="5334000"/>
            <a:chExt cx="2496900" cy="1051560"/>
          </a:xfrm>
        </p:grpSpPr>
        <p:pic>
          <p:nvPicPr>
            <p:cNvPr descr="C:\Users\aelsalla\Desktop\download (1).jpg" id="363" name="Google Shape;363;p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04800" y="5334000"/>
              <a:ext cx="1752600" cy="1051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39"/>
            <p:cNvSpPr txBox="1"/>
            <p:nvPr/>
          </p:nvSpPr>
          <p:spPr>
            <a:xfrm>
              <a:off x="2057400" y="5791200"/>
              <a:ext cx="74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AlexNet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Google Shape;365;p39"/>
          <p:cNvGrpSpPr/>
          <p:nvPr/>
        </p:nvGrpSpPr>
        <p:grpSpPr>
          <a:xfrm>
            <a:off x="6705937" y="5410200"/>
            <a:ext cx="4813541" cy="796604"/>
            <a:chOff x="5029200" y="5410200"/>
            <a:chExt cx="3609975" cy="796604"/>
          </a:xfrm>
        </p:grpSpPr>
        <p:pic>
          <p:nvPicPr>
            <p:cNvPr id="366" name="Google Shape;366;p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705600" y="5410200"/>
              <a:ext cx="1933575" cy="7966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39"/>
            <p:cNvSpPr txBox="1"/>
            <p:nvPr/>
          </p:nvSpPr>
          <p:spPr>
            <a:xfrm>
              <a:off x="5029200" y="5791200"/>
              <a:ext cx="128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DeepSpeech 2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39"/>
          <p:cNvGrpSpPr/>
          <p:nvPr/>
        </p:nvGrpSpPr>
        <p:grpSpPr>
          <a:xfrm>
            <a:off x="9652486" y="4038600"/>
            <a:ext cx="2133705" cy="1207500"/>
            <a:chOff x="7239001" y="4038600"/>
            <a:chExt cx="1600199" cy="1207500"/>
          </a:xfrm>
        </p:grpSpPr>
        <p:pic>
          <p:nvPicPr>
            <p:cNvPr descr="http://static01.nyt.com/images/2012/11/24/us/COMPUTE-1/COMPUTE-1-articleLarge.jpg" id="369" name="Google Shape;369;p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239001" y="4038600"/>
              <a:ext cx="1600199" cy="880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39"/>
            <p:cNvSpPr txBox="1"/>
            <p:nvPr/>
          </p:nvSpPr>
          <p:spPr>
            <a:xfrm>
              <a:off x="7315200" y="4876800"/>
              <a:ext cx="103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MS Speech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39"/>
          <p:cNvGrpSpPr/>
          <p:nvPr/>
        </p:nvGrpSpPr>
        <p:grpSpPr>
          <a:xfrm>
            <a:off x="1" y="3962401"/>
            <a:ext cx="2895744" cy="1153885"/>
            <a:chOff x="0" y="3962400"/>
            <a:chExt cx="2171700" cy="1153885"/>
          </a:xfrm>
        </p:grpSpPr>
        <p:pic>
          <p:nvPicPr>
            <p:cNvPr descr="http://mi.eng.cam.ac.uk/projects/segnet/images/segnet.png" id="372" name="Google Shape;372;p3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0" y="4495800"/>
              <a:ext cx="2171700" cy="620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39"/>
            <p:cNvSpPr txBox="1"/>
            <p:nvPr/>
          </p:nvSpPr>
          <p:spPr>
            <a:xfrm>
              <a:off x="457200" y="3962400"/>
              <a:ext cx="71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SegNet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3"/>
          <p:cNvSpPr txBox="1"/>
          <p:nvPr>
            <p:ph type="title"/>
          </p:nvPr>
        </p:nvSpPr>
        <p:spPr>
          <a:xfrm>
            <a:off x="360000" y="456975"/>
            <a:ext cx="9471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define performance requirements?</a:t>
            </a:r>
            <a:endParaRPr/>
          </a:p>
        </p:txBody>
      </p:sp>
      <p:sp>
        <p:nvSpPr>
          <p:cNvPr id="917" name="Google Shape;917;p93"/>
          <p:cNvSpPr txBox="1"/>
          <p:nvPr>
            <p:ph idx="1" type="body"/>
          </p:nvPr>
        </p:nvSpPr>
        <p:spPr>
          <a:xfrm>
            <a:off x="360000" y="1858400"/>
            <a:ext cx="62199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Always talk in a statistical metrics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100% is not possible due to reasons that will be described later</a:t>
            </a:r>
            <a:endParaRPr/>
          </a:p>
        </p:txBody>
      </p:sp>
      <p:pic>
        <p:nvPicPr>
          <p:cNvPr id="918" name="Google Shape;9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750" y="3556725"/>
            <a:ext cx="6706550" cy="28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825" y="59467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4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acquire data?</a:t>
            </a:r>
            <a:endParaRPr/>
          </a:p>
        </p:txBody>
      </p:sp>
      <p:sp>
        <p:nvSpPr>
          <p:cNvPr id="926" name="Google Shape;926;p94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Raw data collection, where?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Public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Own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From users experience (early deployment)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Annotation = Labeling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Manual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Automatic → Observe behaviors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Semi-automatic</a:t>
            </a:r>
            <a:endParaRPr/>
          </a:p>
        </p:txBody>
      </p:sp>
      <p:pic>
        <p:nvPicPr>
          <p:cNvPr id="927" name="Google Shape;92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420688"/>
            <a:ext cx="6235125" cy="40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5"/>
          <p:cNvSpPr txBox="1"/>
          <p:nvPr>
            <p:ph type="title"/>
          </p:nvPr>
        </p:nvSpPr>
        <p:spPr>
          <a:xfrm>
            <a:off x="360000" y="456975"/>
            <a:ext cx="90813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acquisition tips</a:t>
            </a:r>
            <a:endParaRPr/>
          </a:p>
        </p:txBody>
      </p:sp>
      <p:sp>
        <p:nvSpPr>
          <p:cNvPr id="934" name="Google Shape;934;p95"/>
          <p:cNvSpPr txBox="1"/>
          <p:nvPr>
            <p:ph idx="1" type="body"/>
          </p:nvPr>
        </p:nvSpPr>
        <p:spPr>
          <a:xfrm>
            <a:off x="359400" y="1238400"/>
            <a:ext cx="62205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3200">
                <a:solidFill>
                  <a:srgbClr val="5C5C5C"/>
                </a:solidFill>
              </a:rPr>
              <a:t>Integrate AI teams</a:t>
            </a:r>
            <a:endParaRPr sz="3200">
              <a:solidFill>
                <a:srgbClr val="5C5C5C"/>
              </a:solidFill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Quick feedback</a:t>
            </a:r>
            <a:endParaRPr sz="3200">
              <a:solidFill>
                <a:srgbClr val="5C5C5C"/>
              </a:solidFill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Set data collection requirements and quality</a:t>
            </a:r>
            <a:endParaRPr sz="3200">
              <a:solidFill>
                <a:srgbClr val="5C5C5C"/>
              </a:solidFill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Deploy early (Tesla model)</a:t>
            </a:r>
            <a:endParaRPr sz="3200">
              <a:solidFill>
                <a:srgbClr val="5C5C5C"/>
              </a:solidFill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Do not wait years to collect all the data</a:t>
            </a:r>
            <a:endParaRPr sz="3200">
              <a:solidFill>
                <a:srgbClr val="5C5C5C"/>
              </a:solidFill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Quick feedback</a:t>
            </a:r>
            <a:endParaRPr sz="3200">
              <a:solidFill>
                <a:srgbClr val="5C5C5C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5C5C5C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5C5C5C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6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much data?</a:t>
            </a:r>
            <a:endParaRPr/>
          </a:p>
        </p:txBody>
      </p:sp>
      <p:sp>
        <p:nvSpPr>
          <p:cNvPr id="941" name="Google Shape;941;p96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Usually BigData → How big?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The bigger the better → MB, GB, TB, PB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Problem dependent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Rule of thumb, 5k/class → if classification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7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data sets an AI team needs?</a:t>
            </a:r>
            <a:endParaRPr/>
          </a:p>
        </p:txBody>
      </p:sp>
      <p:sp>
        <p:nvSpPr>
          <p:cNvPr id="948" name="Google Shape;948;p97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Train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Test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Validation data</a:t>
            </a:r>
            <a:endParaRPr/>
          </a:p>
        </p:txBody>
      </p:sp>
      <p:pic>
        <p:nvPicPr>
          <p:cNvPr id="949" name="Google Shape;94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825" y="1753674"/>
            <a:ext cx="8217275" cy="39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825" y="59467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8"/>
          <p:cNvSpPr txBox="1"/>
          <p:nvPr>
            <p:ph type="title"/>
          </p:nvPr>
        </p:nvSpPr>
        <p:spPr>
          <a:xfrm>
            <a:off x="360000" y="456975"/>
            <a:ext cx="90813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100% is not possible</a:t>
            </a:r>
            <a:endParaRPr/>
          </a:p>
        </p:txBody>
      </p:sp>
      <p:sp>
        <p:nvSpPr>
          <p:cNvPr id="957" name="Google Shape;957;p98"/>
          <p:cNvSpPr txBox="1"/>
          <p:nvPr>
            <p:ph idx="1" type="body"/>
          </p:nvPr>
        </p:nvSpPr>
        <p:spPr>
          <a:xfrm>
            <a:off x="359400" y="1238400"/>
            <a:ext cx="62205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Garbage in - Garbage out</a:t>
            </a:r>
            <a:endParaRPr sz="3200">
              <a:solidFill>
                <a:srgbClr val="5C5C5C"/>
              </a:solidFill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Incorrect labels</a:t>
            </a:r>
            <a:endParaRPr sz="3200">
              <a:solidFill>
                <a:srgbClr val="5C5C5C"/>
              </a:solidFill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Missing values</a:t>
            </a:r>
            <a:endParaRPr sz="3200">
              <a:solidFill>
                <a:srgbClr val="5C5C5C"/>
              </a:solidFill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Ambiguous labels</a:t>
            </a:r>
            <a:endParaRPr sz="3200">
              <a:solidFill>
                <a:srgbClr val="5C5C5C"/>
              </a:solidFill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ML limitations</a:t>
            </a:r>
            <a:endParaRPr sz="3200">
              <a:solidFill>
                <a:srgbClr val="5C5C5C"/>
              </a:solidFill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Statistical methods</a:t>
            </a:r>
            <a:endParaRPr sz="3200">
              <a:solidFill>
                <a:srgbClr val="5C5C5C"/>
              </a:solidFill>
            </a:endParaRPr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Char char="-"/>
            </a:pPr>
            <a:r>
              <a:rPr lang="en-US" sz="3200">
                <a:solidFill>
                  <a:srgbClr val="5C5C5C"/>
                </a:solidFill>
              </a:rPr>
              <a:t>Traditional ways fails due to many cases</a:t>
            </a:r>
            <a:endParaRPr sz="3200">
              <a:solidFill>
                <a:srgbClr val="5C5C5C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5C5C5C"/>
              </a:solidFill>
            </a:endParaRPr>
          </a:p>
        </p:txBody>
      </p:sp>
      <p:pic>
        <p:nvPicPr>
          <p:cNvPr id="958" name="Google Shape;95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50" y="1332650"/>
            <a:ext cx="5326675" cy="20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825" y="59467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9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Technical tools</a:t>
            </a:r>
            <a:endParaRPr/>
          </a:p>
        </p:txBody>
      </p:sp>
      <p:sp>
        <p:nvSpPr>
          <p:cNvPr id="966" name="Google Shape;966;p99"/>
          <p:cNvSpPr txBox="1"/>
          <p:nvPr>
            <p:ph idx="1" type="body"/>
          </p:nvPr>
        </p:nvSpPr>
        <p:spPr>
          <a:xfrm>
            <a:off x="486525" y="1364934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ML frameworks: TensorFlow, Pytorch, Keras, CNTK,...etc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Linux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Opensource: Github → critical for fast prototyping. Most of the ideas are from research papers.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GPU vs CPU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Cloud vs. On-prem</a:t>
            </a:r>
            <a:endParaRPr/>
          </a:p>
        </p:txBody>
      </p:sp>
      <p:pic>
        <p:nvPicPr>
          <p:cNvPr id="967" name="Google Shape;9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775" y="4214650"/>
            <a:ext cx="2904874" cy="16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1040" y="2006423"/>
            <a:ext cx="1097610" cy="9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2075" y="1245978"/>
            <a:ext cx="2633052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3675" y="3371728"/>
            <a:ext cx="2112800" cy="11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8350" y="4574317"/>
            <a:ext cx="1524458" cy="9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21625" y="5101187"/>
            <a:ext cx="2112800" cy="387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7550" y="2108369"/>
            <a:ext cx="1097600" cy="871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0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or buy?</a:t>
            </a:r>
            <a:endParaRPr/>
          </a:p>
        </p:txBody>
      </p:sp>
      <p:sp>
        <p:nvSpPr>
          <p:cNvPr id="980" name="Google Shape;980;p100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ML can be in-house or outsourced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Most probably it will soon be an industry standard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Data science (analytics) are better in-house → custom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Embrace the industry standards → re-use when possible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2000"/>
              <a:t>Do not reinvent the wheel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1"/>
          <p:cNvSpPr txBox="1"/>
          <p:nvPr>
            <p:ph type="title"/>
          </p:nvPr>
        </p:nvSpPr>
        <p:spPr>
          <a:xfrm>
            <a:off x="360000" y="3807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87" name="Google Shape;987;p101"/>
          <p:cNvSpPr txBox="1"/>
          <p:nvPr>
            <p:ph idx="1" type="body"/>
          </p:nvPr>
        </p:nvSpPr>
        <p:spPr>
          <a:xfrm>
            <a:off x="387300" y="95275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Clr>
                <a:srgbClr val="CCCCCC"/>
              </a:buClr>
              <a:buSzPts val="2400"/>
              <a:buChar char="-"/>
            </a:pPr>
            <a:r>
              <a:rPr lang="en-US">
                <a:solidFill>
                  <a:srgbClr val="CCCCCC"/>
                </a:solidFill>
              </a:rPr>
              <a:t>Part 1: What is AI?</a:t>
            </a:r>
            <a:endParaRPr>
              <a:solidFill>
                <a:srgbClr val="CCCCCC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Clr>
                <a:srgbClr val="CCCCCC"/>
              </a:buClr>
              <a:buSzPts val="2400"/>
              <a:buChar char="-"/>
            </a:pPr>
            <a:r>
              <a:rPr lang="en-US">
                <a:solidFill>
                  <a:srgbClr val="CCCCCC"/>
                </a:solidFill>
              </a:rPr>
              <a:t>Part 2: What is an AI project?</a:t>
            </a:r>
            <a:endParaRPr>
              <a:solidFill>
                <a:srgbClr val="CCCCCC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Part 3: </a:t>
            </a:r>
            <a:r>
              <a:rPr lang="en-US">
                <a:solidFill>
                  <a:srgbClr val="000000"/>
                </a:solidFill>
              </a:rPr>
              <a:t>AI and the society 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2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and Society</a:t>
            </a:r>
            <a:endParaRPr/>
          </a:p>
        </p:txBody>
      </p:sp>
      <p:sp>
        <p:nvSpPr>
          <p:cNvPr id="994" name="Google Shape;994;p102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Hype of AI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Limitations of AI </a:t>
            </a:r>
            <a:endParaRPr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Bias</a:t>
            </a:r>
            <a:endParaRPr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Adversarial Attacks	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Effect on Jobs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value AI is creating?</a:t>
            </a:r>
            <a:endParaRPr/>
          </a:p>
        </p:txBody>
      </p:sp>
      <p:sp>
        <p:nvSpPr>
          <p:cNvPr id="380" name="Google Shape;380;p40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650" y="1191100"/>
            <a:ext cx="10001876" cy="47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0"/>
          <p:cNvSpPr/>
          <p:nvPr/>
        </p:nvSpPr>
        <p:spPr>
          <a:xfrm>
            <a:off x="1078675" y="5976100"/>
            <a:ext cx="10002000" cy="404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AI is in many fields, MOSTLY not software!</a:t>
            </a:r>
            <a:endParaRPr b="1" sz="2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3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hype of AI</a:t>
            </a:r>
            <a:endParaRPr/>
          </a:p>
        </p:txBody>
      </p:sp>
      <p:sp>
        <p:nvSpPr>
          <p:cNvPr id="1001" name="Google Shape;1001;p103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AGI is too far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AI cannot do everything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There’s no need to fear it! This creates limitations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AI winter is too far as well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AI is creating lots of gains in economy already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4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of AI</a:t>
            </a:r>
            <a:endParaRPr/>
          </a:p>
        </p:txBody>
      </p:sp>
      <p:sp>
        <p:nvSpPr>
          <p:cNvPr id="1008" name="Google Shape;1008;p104"/>
          <p:cNvSpPr txBox="1"/>
          <p:nvPr>
            <p:ph idx="1" type="body"/>
          </p:nvPr>
        </p:nvSpPr>
        <p:spPr>
          <a:xfrm>
            <a:off x="359400" y="1302946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Explainability</a:t>
            </a:r>
            <a:endParaRPr/>
          </a:p>
        </p:txBody>
      </p:sp>
      <p:pic>
        <p:nvPicPr>
          <p:cNvPr id="1009" name="Google Shape;100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5" y="2094959"/>
            <a:ext cx="804862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04"/>
          <p:cNvSpPr txBox="1"/>
          <p:nvPr/>
        </p:nvSpPr>
        <p:spPr>
          <a:xfrm>
            <a:off x="360000" y="5542625"/>
            <a:ext cx="11830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3F3F3F"/>
                </a:solidFill>
              </a:rPr>
              <a:t>Humans also have hard time explain themselves, but are less susceptible to errors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5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of AI</a:t>
            </a:r>
            <a:endParaRPr/>
          </a:p>
        </p:txBody>
      </p:sp>
      <p:sp>
        <p:nvSpPr>
          <p:cNvPr id="1017" name="Google Shape;1017;p105"/>
          <p:cNvSpPr txBox="1"/>
          <p:nvPr>
            <p:ph idx="1" type="body"/>
          </p:nvPr>
        </p:nvSpPr>
        <p:spPr>
          <a:xfrm>
            <a:off x="341325" y="12637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Bias</a:t>
            </a:r>
            <a:endParaRPr/>
          </a:p>
        </p:txBody>
      </p:sp>
      <p:pic>
        <p:nvPicPr>
          <p:cNvPr id="1018" name="Google Shape;101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100" y="2448700"/>
            <a:ext cx="5206901" cy="29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18851"/>
            <a:ext cx="6985101" cy="3892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05"/>
          <p:cNvSpPr txBox="1"/>
          <p:nvPr>
            <p:ph idx="1" type="body"/>
          </p:nvPr>
        </p:nvSpPr>
        <p:spPr>
          <a:xfrm>
            <a:off x="5301925" y="1133850"/>
            <a:ext cx="54534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Gender bias</a:t>
            </a:r>
            <a:endParaRPr/>
          </a:p>
        </p:txBody>
      </p:sp>
      <p:sp>
        <p:nvSpPr>
          <p:cNvPr id="1021" name="Google Shape;1021;p105"/>
          <p:cNvSpPr txBox="1"/>
          <p:nvPr/>
        </p:nvSpPr>
        <p:spPr>
          <a:xfrm>
            <a:off x="6985100" y="5984950"/>
            <a:ext cx="11097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https://course.fast.ai/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06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of AI</a:t>
            </a:r>
            <a:endParaRPr/>
          </a:p>
        </p:txBody>
      </p:sp>
      <p:sp>
        <p:nvSpPr>
          <p:cNvPr id="1028" name="Google Shape;1028;p106"/>
          <p:cNvSpPr txBox="1"/>
          <p:nvPr>
            <p:ph idx="1" type="body"/>
          </p:nvPr>
        </p:nvSpPr>
        <p:spPr>
          <a:xfrm>
            <a:off x="341325" y="12637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Bias</a:t>
            </a:r>
            <a:endParaRPr/>
          </a:p>
        </p:txBody>
      </p:sp>
      <p:sp>
        <p:nvSpPr>
          <p:cNvPr id="1029" name="Google Shape;1029;p106"/>
          <p:cNvSpPr txBox="1"/>
          <p:nvPr>
            <p:ph idx="1" type="body"/>
          </p:nvPr>
        </p:nvSpPr>
        <p:spPr>
          <a:xfrm>
            <a:off x="5301925" y="1133850"/>
            <a:ext cx="54534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Ethnic bias</a:t>
            </a:r>
            <a:endParaRPr/>
          </a:p>
        </p:txBody>
      </p:sp>
      <p:pic>
        <p:nvPicPr>
          <p:cNvPr id="1030" name="Google Shape;103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1250"/>
            <a:ext cx="6099706" cy="331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506" y="2471250"/>
            <a:ext cx="5635094" cy="3249434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06"/>
          <p:cNvSpPr txBox="1"/>
          <p:nvPr/>
        </p:nvSpPr>
        <p:spPr>
          <a:xfrm>
            <a:off x="6458750" y="6148325"/>
            <a:ext cx="107553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https://course.fast.ai/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7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Limitations of AI</a:t>
            </a:r>
            <a:endParaRPr/>
          </a:p>
        </p:txBody>
      </p:sp>
      <p:sp>
        <p:nvSpPr>
          <p:cNvPr id="1039" name="Google Shape;1039;p107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Why is it a problem?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AI is involved in hiring, so hiring can be biased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Facial recognition works better for light-skinned than dark-skinned, and is used in security departments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Bank loan approvals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Can lead to wars!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8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of AI</a:t>
            </a:r>
            <a:endParaRPr/>
          </a:p>
        </p:txBody>
      </p:sp>
      <p:sp>
        <p:nvSpPr>
          <p:cNvPr id="1046" name="Google Shape;1046;p108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How to deal with bias?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Technical solutions: collect balanced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Auditing: frequently test cases of bias from your algorithm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Diverse workforce: creates less biased applications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9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of AI</a:t>
            </a:r>
            <a:endParaRPr/>
          </a:p>
        </p:txBody>
      </p:sp>
      <p:sp>
        <p:nvSpPr>
          <p:cNvPr id="1053" name="Google Shape;1053;p109"/>
          <p:cNvSpPr txBox="1"/>
          <p:nvPr>
            <p:ph idx="1" type="body"/>
          </p:nvPr>
        </p:nvSpPr>
        <p:spPr>
          <a:xfrm>
            <a:off x="360000" y="1858400"/>
            <a:ext cx="4878600" cy="12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Adversarial attacks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AI does not see as we see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Adversarial defense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Technical solutions exists, but with cost of slow running time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Still in research phases</a:t>
            </a:r>
            <a:endParaRPr/>
          </a:p>
        </p:txBody>
      </p:sp>
      <p:pic>
        <p:nvPicPr>
          <p:cNvPr id="1054" name="Google Shape;10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300" y="1139184"/>
            <a:ext cx="7199993" cy="350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825" y="59467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0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of AI</a:t>
            </a:r>
            <a:endParaRPr/>
          </a:p>
        </p:txBody>
      </p:sp>
      <p:sp>
        <p:nvSpPr>
          <p:cNvPr id="1062" name="Google Shape;1062;p110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Mis-use of AI</a:t>
            </a:r>
            <a:endParaRPr/>
          </a:p>
          <a:p>
            <a:pPr indent="-381000" lvl="0" marL="457200" rtl="0" algn="l">
              <a:spcBef>
                <a:spcPts val="24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Deep Fakes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https://www.youtube.com/watch?v=cQ54GDm1eL0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Fake videos of people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Manipulate freedom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Oppressive surveillance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Elections manipulation through personalized content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Fraud (anti-fraud) attacks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1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Effect on jobs</a:t>
            </a:r>
            <a:endParaRPr/>
          </a:p>
        </p:txBody>
      </p:sp>
      <p:sp>
        <p:nvSpPr>
          <p:cNvPr id="1069" name="Google Shape;1069;p111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50" y="2890550"/>
            <a:ext cx="3821551" cy="16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900" y="1943874"/>
            <a:ext cx="7789750" cy="38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825" y="5946700"/>
            <a:ext cx="11811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12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away messages</a:t>
            </a:r>
            <a:endParaRPr/>
          </a:p>
        </p:txBody>
      </p:sp>
      <p:sp>
        <p:nvSpPr>
          <p:cNvPr id="1079" name="Google Shape;1079;p112"/>
          <p:cNvSpPr txBox="1"/>
          <p:nvPr>
            <p:ph idx="1" type="body"/>
          </p:nvPr>
        </p:nvSpPr>
        <p:spPr>
          <a:xfrm>
            <a:off x="359400" y="1139184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ML is data driven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Global ML workflow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DL is more data driven + HW driven → Why now? GPU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AI is good at simple perception tasks and automation using analysis of tons of data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AI is not good at complex tasks. AGI is far.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Think statistical metrics. 100% is not possible.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AI Hype and Limitations: Bias, Attacks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AI is best at today?</a:t>
            </a:r>
            <a:endParaRPr/>
          </a:p>
        </p:txBody>
      </p:sp>
      <p:sp>
        <p:nvSpPr>
          <p:cNvPr id="389" name="Google Shape;389;p41"/>
          <p:cNvSpPr txBox="1"/>
          <p:nvPr>
            <p:ph idx="1" type="body"/>
          </p:nvPr>
        </p:nvSpPr>
        <p:spPr>
          <a:xfrm>
            <a:off x="359400" y="1139178"/>
            <a:ext cx="11473200" cy="7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/>
              <a:t>Supervised Learning</a:t>
            </a:r>
            <a:endParaRPr/>
          </a:p>
        </p:txBody>
      </p:sp>
      <p:pic>
        <p:nvPicPr>
          <p:cNvPr id="390" name="Google Shape;3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3276600"/>
            <a:ext cx="992981" cy="124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1"/>
          <p:cNvCxnSpPr/>
          <p:nvPr/>
        </p:nvCxnSpPr>
        <p:spPr>
          <a:xfrm>
            <a:off x="5334000" y="388620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2" name="Google Shape;392;p41"/>
          <p:cNvSpPr/>
          <p:nvPr/>
        </p:nvSpPr>
        <p:spPr>
          <a:xfrm>
            <a:off x="6019800" y="3429000"/>
            <a:ext cx="1676400" cy="9906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8382000" y="3505200"/>
            <a:ext cx="838200" cy="838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4" name="Google Shape;394;p41"/>
          <p:cNvCxnSpPr>
            <a:stCxn id="392" idx="3"/>
            <a:endCxn id="393" idx="2"/>
          </p:cNvCxnSpPr>
          <p:nvPr/>
        </p:nvCxnSpPr>
        <p:spPr>
          <a:xfrm>
            <a:off x="7696200" y="3924300"/>
            <a:ext cx="6858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5" name="Google Shape;395;p41"/>
          <p:cNvCxnSpPr/>
          <p:nvPr/>
        </p:nvCxnSpPr>
        <p:spPr>
          <a:xfrm>
            <a:off x="5295900" y="575310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6" name="Google Shape;396;p41"/>
          <p:cNvSpPr/>
          <p:nvPr/>
        </p:nvSpPr>
        <p:spPr>
          <a:xfrm>
            <a:off x="5943600" y="5257800"/>
            <a:ext cx="1676400" cy="9906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8229600" y="5334000"/>
            <a:ext cx="993000" cy="838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8" name="Google Shape;398;p41"/>
          <p:cNvCxnSpPr>
            <a:stCxn id="396" idx="3"/>
            <a:endCxn id="397" idx="2"/>
          </p:cNvCxnSpPr>
          <p:nvPr/>
        </p:nvCxnSpPr>
        <p:spPr>
          <a:xfrm>
            <a:off x="7620000" y="575310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399" name="Google Shape;3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600" y="5322463"/>
            <a:ext cx="3889200" cy="861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1"/>
          <p:cNvCxnSpPr/>
          <p:nvPr/>
        </p:nvCxnSpPr>
        <p:spPr>
          <a:xfrm>
            <a:off x="5367088" y="217170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1" name="Google Shape;401;p41"/>
          <p:cNvSpPr/>
          <p:nvPr/>
        </p:nvSpPr>
        <p:spPr>
          <a:xfrm>
            <a:off x="6044125" y="1676400"/>
            <a:ext cx="1676400" cy="9906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ML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1"/>
          <p:cNvSpPr/>
          <p:nvPr/>
        </p:nvSpPr>
        <p:spPr>
          <a:xfrm>
            <a:off x="8376700" y="1752600"/>
            <a:ext cx="838200" cy="838200"/>
          </a:xfrm>
          <a:prstGeom prst="ellipse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3" name="Google Shape;403;p41"/>
          <p:cNvCxnSpPr/>
          <p:nvPr/>
        </p:nvCxnSpPr>
        <p:spPr>
          <a:xfrm>
            <a:off x="7767100" y="2171700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4" name="Google Shape;404;p41"/>
          <p:cNvSpPr/>
          <p:nvPr/>
        </p:nvSpPr>
        <p:spPr>
          <a:xfrm>
            <a:off x="4573950" y="1866775"/>
            <a:ext cx="725700" cy="682200"/>
          </a:xfrm>
          <a:prstGeom prst="rect">
            <a:avLst/>
          </a:prstGeom>
          <a:solidFill>
            <a:srgbClr val="4F81B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3"/>
          <p:cNvSpPr txBox="1"/>
          <p:nvPr>
            <p:ph type="title"/>
          </p:nvPr>
        </p:nvSpPr>
        <p:spPr>
          <a:xfrm>
            <a:off x="360000" y="456986"/>
            <a:ext cx="65439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086" name="Google Shape;1086;p113"/>
          <p:cNvSpPr txBox="1"/>
          <p:nvPr>
            <p:ph idx="1" type="body"/>
          </p:nvPr>
        </p:nvSpPr>
        <p:spPr>
          <a:xfrm>
            <a:off x="360000" y="1858409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https://www.coursera.org/learn/ai-for-everyone</a:t>
            </a:r>
            <a:endParaRPr sz="16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https://www.coursera.org/learn/machine-learning-projects</a:t>
            </a:r>
            <a:endParaRPr sz="16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5"/>
              </a:rPr>
              <a:t>https://course.fast.ai/</a:t>
            </a:r>
            <a:endParaRPr sz="1600"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6"/>
              </a:rPr>
              <a:t>https://www.deeplearningbook.org/</a:t>
            </a:r>
            <a:endParaRPr sz="16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4"/>
          <p:cNvSpPr txBox="1"/>
          <p:nvPr>
            <p:ph type="title"/>
          </p:nvPr>
        </p:nvSpPr>
        <p:spPr>
          <a:xfrm>
            <a:off x="2438400" y="381000"/>
            <a:ext cx="6543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4800"/>
              <a:buFont typeface="Arial"/>
              <a:buNone/>
            </a:pPr>
            <a:r>
              <a:rPr lang="en-US" sz="4800"/>
              <a:t>QUESTIONS</a:t>
            </a:r>
            <a:endParaRPr/>
          </a:p>
        </p:txBody>
      </p:sp>
      <p:sp>
        <p:nvSpPr>
          <p:cNvPr descr="Image result for questions" id="1092" name="Google Shape;1092;p114"/>
          <p:cNvSpPr/>
          <p:nvPr/>
        </p:nvSpPr>
        <p:spPr>
          <a:xfrm>
            <a:off x="15553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questions" id="1093" name="Google Shape;1093;p114"/>
          <p:cNvSpPr/>
          <p:nvPr/>
        </p:nvSpPr>
        <p:spPr>
          <a:xfrm>
            <a:off x="15553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questions" id="1094" name="Google Shape;1094;p114"/>
          <p:cNvSpPr/>
          <p:nvPr/>
        </p:nvSpPr>
        <p:spPr>
          <a:xfrm>
            <a:off x="15553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blogs.msdn.com/cfs-filesystemfile.ashx/__key/communityserver-blogs-components-weblogfiles/00-00-01-18-52-metablogapi/6266.PPP_5F00_PRD_5F00_053_5F00_3D_5F00_people_2D00_Question_5F00_Mark_5F00_2210CFB0.png" id="1095" name="Google Shape;109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542" y="914400"/>
            <a:ext cx="6794765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karlabrandau.com/wordpress/wp-content/uploads/2012/11/thank_you-Green1-300x206.png" id="1100" name="Google Shape;110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1143000"/>
            <a:ext cx="7387516" cy="5074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/>
          <p:nvPr>
            <p:ph type="title"/>
          </p:nvPr>
        </p:nvSpPr>
        <p:spPr>
          <a:xfrm>
            <a:off x="360000" y="456975"/>
            <a:ext cx="11011200" cy="682200"/>
          </a:xfrm>
          <a:prstGeom prst="rect">
            <a:avLst/>
          </a:prstGeom>
        </p:spPr>
        <p:txBody>
          <a:bodyPr anchorCtr="0" anchor="b" bIns="720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Machine Learning Background Survey</a:t>
            </a:r>
            <a:endParaRPr/>
          </a:p>
        </p:txBody>
      </p:sp>
      <p:sp>
        <p:nvSpPr>
          <p:cNvPr id="411" name="Google Shape;411;p42"/>
          <p:cNvSpPr txBox="1"/>
          <p:nvPr>
            <p:ph idx="1" type="body"/>
          </p:nvPr>
        </p:nvSpPr>
        <p:spPr>
          <a:xfrm>
            <a:off x="349525" y="3305434"/>
            <a:ext cx="11473200" cy="11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25" y="1139184"/>
            <a:ext cx="4583084" cy="350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4711219"/>
            <a:ext cx="12192000" cy="146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Valeo 2016 - 16x9">
  <a:themeElements>
    <a:clrScheme name="Valeo">
      <a:dk1>
        <a:srgbClr val="000000"/>
      </a:dk1>
      <a:lt1>
        <a:srgbClr val="FFFFFF"/>
      </a:lt1>
      <a:dk2>
        <a:srgbClr val="82E600"/>
      </a:dk2>
      <a:lt2>
        <a:srgbClr val="4B788C"/>
      </a:lt2>
      <a:accent1>
        <a:srgbClr val="949FA5"/>
      </a:accent1>
      <a:accent2>
        <a:srgbClr val="575756"/>
      </a:accent2>
      <a:accent3>
        <a:srgbClr val="00B6ED"/>
      </a:accent3>
      <a:accent4>
        <a:srgbClr val="599AC3"/>
      </a:accent4>
      <a:accent5>
        <a:srgbClr val="67B54F"/>
      </a:accent5>
      <a:accent6>
        <a:srgbClr val="FAB50B"/>
      </a:accent6>
      <a:hlink>
        <a:srgbClr val="EC643F"/>
      </a:hlink>
      <a:folHlink>
        <a:srgbClr val="D82D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side pages">
  <a:themeElements>
    <a:clrScheme name="Personnalisé 1">
      <a:dk1>
        <a:srgbClr val="000000"/>
      </a:dk1>
      <a:lt1>
        <a:srgbClr val="FFFFFF"/>
      </a:lt1>
      <a:dk2>
        <a:srgbClr val="82E600"/>
      </a:dk2>
      <a:lt2>
        <a:srgbClr val="4B788C"/>
      </a:lt2>
      <a:accent1>
        <a:srgbClr val="949FA5"/>
      </a:accent1>
      <a:accent2>
        <a:srgbClr val="575756"/>
      </a:accent2>
      <a:accent3>
        <a:srgbClr val="00B6ED"/>
      </a:accent3>
      <a:accent4>
        <a:srgbClr val="599AC3"/>
      </a:accent4>
      <a:accent5>
        <a:srgbClr val="67B54F"/>
      </a:accent5>
      <a:accent6>
        <a:srgbClr val="FAB50B"/>
      </a:accent6>
      <a:hlink>
        <a:srgbClr val="EC643F"/>
      </a:hlink>
      <a:folHlink>
        <a:srgbClr val="D82D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plate 2014 - 16x9">
  <a:themeElements>
    <a:clrScheme name="Valeo Chart">
      <a:dk1>
        <a:srgbClr val="262626"/>
      </a:dk1>
      <a:lt1>
        <a:srgbClr val="FFFFFF"/>
      </a:lt1>
      <a:dk2>
        <a:srgbClr val="7F7F7F"/>
      </a:dk2>
      <a:lt2>
        <a:srgbClr val="4A788C"/>
      </a:lt2>
      <a:accent1>
        <a:srgbClr val="97D03B"/>
      </a:accent1>
      <a:accent2>
        <a:srgbClr val="009999"/>
      </a:accent2>
      <a:accent3>
        <a:srgbClr val="29C7FF"/>
      </a:accent3>
      <a:accent4>
        <a:srgbClr val="7B5BA7"/>
      </a:accent4>
      <a:accent5>
        <a:srgbClr val="FF781D"/>
      </a:accent5>
      <a:accent6>
        <a:srgbClr val="993366"/>
      </a:accent6>
      <a:hlink>
        <a:srgbClr val="BF4C00"/>
      </a:hlink>
      <a:folHlink>
        <a:srgbClr val="004B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